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Alexandria Bold" charset="1" panose="00000000000000000000"/>
      <p:regular r:id="rId40"/>
    </p:embeddedFont>
    <p:embeddedFont>
      <p:font typeface="Noto Sans T Chinese" charset="1" panose="020B0500000000000000"/>
      <p:regular r:id="rId41"/>
    </p:embeddedFont>
    <p:embeddedFont>
      <p:font typeface="Noto Sans T Chinese Bold" charset="1" panose="020B0800000000000000"/>
      <p:regular r:id="rId42"/>
    </p:embeddedFont>
    <p:embeddedFont>
      <p:font typeface="Garet Bold" charset="1" panose="00000000000000000000"/>
      <p:regular r:id="rId43"/>
    </p:embeddedFont>
    <p:embeddedFont>
      <p:font typeface="Alexandria" charset="1" panose="0000000000000000000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notesMasters/notesMaster1.xml" Type="http://schemas.openxmlformats.org/officeDocument/2006/relationships/notesMaster"/><Relationship Id="rId46" Target="theme/theme2.xml" Type="http://schemas.openxmlformats.org/officeDocument/2006/relationships/theme"/><Relationship Id="rId47" Target="notesSlides/notesSlide1.xml" Type="http://schemas.openxmlformats.org/officeDocument/2006/relationships/notesSlide"/><Relationship Id="rId48" Target="notesSlides/notesSlide2.xml" Type="http://schemas.openxmlformats.org/officeDocument/2006/relationships/notesSlide"/><Relationship Id="rId49" Target="notesSlides/notesSlide3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HHI = calculated by summing the squares of the market share percentages of all firms in the market.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TOP 5 revenue for entire home/apt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Mean of estimated occupancy for high range: 13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7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5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Relationship Id="rId8" Target="../media/image63.pn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Relationship Id="rId6" Target="../media/image7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13890343" y="5516388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4840371" y="6758253"/>
                </a:moveTo>
                <a:lnTo>
                  <a:pt x="0" y="6758253"/>
                </a:lnTo>
                <a:lnTo>
                  <a:pt x="0" y="0"/>
                </a:lnTo>
                <a:lnTo>
                  <a:pt x="4840371" y="0"/>
                </a:lnTo>
                <a:lnTo>
                  <a:pt x="4840371" y="675825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12327">
            <a:off x="-1633813" y="4706943"/>
            <a:ext cx="7684967" cy="7684967"/>
          </a:xfrm>
          <a:custGeom>
            <a:avLst/>
            <a:gdLst/>
            <a:ahLst/>
            <a:cxnLst/>
            <a:rect r="r" b="b" t="t" l="l"/>
            <a:pathLst>
              <a:path h="7684967" w="7684967">
                <a:moveTo>
                  <a:pt x="7684968" y="0"/>
                </a:moveTo>
                <a:lnTo>
                  <a:pt x="0" y="0"/>
                </a:lnTo>
                <a:lnTo>
                  <a:pt x="0" y="7684968"/>
                </a:lnTo>
                <a:lnTo>
                  <a:pt x="7684968" y="7684968"/>
                </a:lnTo>
                <a:lnTo>
                  <a:pt x="76849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2020970" y="4706943"/>
            <a:ext cx="7684967" cy="7684967"/>
          </a:xfrm>
          <a:custGeom>
            <a:avLst/>
            <a:gdLst/>
            <a:ahLst/>
            <a:cxnLst/>
            <a:rect r="r" b="b" t="t" l="l"/>
            <a:pathLst>
              <a:path h="7684967" w="7684967">
                <a:moveTo>
                  <a:pt x="7684968" y="0"/>
                </a:moveTo>
                <a:lnTo>
                  <a:pt x="0" y="0"/>
                </a:lnTo>
                <a:lnTo>
                  <a:pt x="0" y="7684968"/>
                </a:lnTo>
                <a:lnTo>
                  <a:pt x="7684968" y="7684968"/>
                </a:lnTo>
                <a:lnTo>
                  <a:pt x="768496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176744">
            <a:off x="12281842" y="-3234705"/>
            <a:ext cx="6992792" cy="6992792"/>
          </a:xfrm>
          <a:custGeom>
            <a:avLst/>
            <a:gdLst/>
            <a:ahLst/>
            <a:cxnLst/>
            <a:rect r="r" b="b" t="t" l="l"/>
            <a:pathLst>
              <a:path h="6992792" w="6992792">
                <a:moveTo>
                  <a:pt x="0" y="6992792"/>
                </a:moveTo>
                <a:lnTo>
                  <a:pt x="6992792" y="6992792"/>
                </a:lnTo>
                <a:lnTo>
                  <a:pt x="6992792" y="0"/>
                </a:lnTo>
                <a:lnTo>
                  <a:pt x="0" y="0"/>
                </a:lnTo>
                <a:lnTo>
                  <a:pt x="0" y="69927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2348517" y="-3496396"/>
            <a:ext cx="6992792" cy="6992792"/>
          </a:xfrm>
          <a:custGeom>
            <a:avLst/>
            <a:gdLst/>
            <a:ahLst/>
            <a:cxnLst/>
            <a:rect r="r" b="b" t="t" l="l"/>
            <a:pathLst>
              <a:path h="6992792" w="6992792">
                <a:moveTo>
                  <a:pt x="0" y="6992792"/>
                </a:moveTo>
                <a:lnTo>
                  <a:pt x="6992792" y="6992792"/>
                </a:lnTo>
                <a:lnTo>
                  <a:pt x="6992792" y="0"/>
                </a:lnTo>
                <a:lnTo>
                  <a:pt x="0" y="0"/>
                </a:lnTo>
                <a:lnTo>
                  <a:pt x="0" y="699279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621856"/>
            <a:ext cx="16230600" cy="361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b="true" sz="6900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UNLOCKING THE SECRETS OF SINGAPORE AIRBNB MARKET </a:t>
            </a:r>
          </a:p>
          <a:p>
            <a:pPr algn="ctr">
              <a:lnSpc>
                <a:spcPts val="9660"/>
              </a:lnSpc>
            </a:pPr>
            <a:r>
              <a:rPr lang="en-US" b="true" sz="6900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FOR GOTRIP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62982" y="5606959"/>
            <a:ext cx="10162036" cy="3855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Group Eggplant</a:t>
            </a:r>
          </a:p>
          <a:p>
            <a:pPr algn="ctr">
              <a:lnSpc>
                <a:spcPts val="1399"/>
              </a:lnSpc>
            </a:pPr>
          </a:p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Alex Ng</a:t>
            </a:r>
          </a:p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Alex Wong</a:t>
            </a:r>
          </a:p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Camen Ho</a:t>
            </a:r>
          </a:p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Yuki Chow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642" y="1053194"/>
            <a:ext cx="12088016" cy="10266497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1660911" y="3938374"/>
            <a:ext cx="5060468" cy="3704690"/>
          </a:xfrm>
          <a:custGeom>
            <a:avLst/>
            <a:gdLst/>
            <a:ahLst/>
            <a:cxnLst/>
            <a:rect r="r" b="b" t="t" l="l"/>
            <a:pathLst>
              <a:path h="3704690" w="5060468">
                <a:moveTo>
                  <a:pt x="0" y="0"/>
                </a:moveTo>
                <a:lnTo>
                  <a:pt x="5060467" y="0"/>
                </a:lnTo>
                <a:lnTo>
                  <a:pt x="5060467" y="3704690"/>
                </a:lnTo>
                <a:lnTo>
                  <a:pt x="0" y="37046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56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35705" y="372996"/>
            <a:ext cx="14016590" cy="191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b="true" sz="5500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HOW </a:t>
            </a:r>
            <a:r>
              <a:rPr lang="en-US" b="true" sz="5500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DISTANCE AFFECT </a:t>
            </a:r>
          </a:p>
          <a:p>
            <a:pPr algn="ctr">
              <a:lnSpc>
                <a:spcPts val="7700"/>
              </a:lnSpc>
            </a:pPr>
            <a:r>
              <a:rPr lang="en-US" b="true" sz="5500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THE AVERAGE PRICE?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09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63155" y="4623441"/>
            <a:ext cx="4023271" cy="2555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6"/>
              </a:lnSpc>
            </a:pPr>
            <a:r>
              <a:rPr lang="en-US" sz="4383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Overall</a:t>
            </a:r>
          </a:p>
          <a:p>
            <a:pPr algn="ctr">
              <a:lnSpc>
                <a:spcPts val="2100"/>
              </a:lnSpc>
            </a:pPr>
          </a:p>
          <a:p>
            <a:pPr algn="just">
              <a:lnSpc>
                <a:spcPts val="6136"/>
              </a:lnSpc>
            </a:pPr>
            <a:r>
              <a:rPr lang="en-US" sz="4383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1-2 KM </a:t>
            </a:r>
            <a:r>
              <a:rPr lang="en-US" sz="4383">
                <a:solidFill>
                  <a:srgbClr val="FF3131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⭣6.95%</a:t>
            </a:r>
          </a:p>
          <a:p>
            <a:pPr algn="just">
              <a:lnSpc>
                <a:spcPts val="6136"/>
              </a:lnSpc>
            </a:pPr>
            <a:r>
              <a:rPr lang="en-US" sz="4383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&gt; 2 KM </a:t>
            </a:r>
            <a:r>
              <a:rPr lang="en-US" sz="4383">
                <a:solidFill>
                  <a:srgbClr val="FF3131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⭣36.9%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3811" y="1635957"/>
            <a:ext cx="15700378" cy="7771687"/>
          </a:xfrm>
          <a:custGeom>
            <a:avLst/>
            <a:gdLst/>
            <a:ahLst/>
            <a:cxnLst/>
            <a:rect r="r" b="b" t="t" l="l"/>
            <a:pathLst>
              <a:path h="7771687" w="15700378">
                <a:moveTo>
                  <a:pt x="0" y="0"/>
                </a:moveTo>
                <a:lnTo>
                  <a:pt x="15700378" y="0"/>
                </a:lnTo>
                <a:lnTo>
                  <a:pt x="15700378" y="7771687"/>
                </a:lnTo>
                <a:lnTo>
                  <a:pt x="0" y="7771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73263" y="692994"/>
            <a:ext cx="13341474" cy="1120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b="true" sz="6500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DOES THE PRICE MAKE SENSE?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623513" y="9157955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13813" y="9397505"/>
            <a:ext cx="4957737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# </a:t>
            </a:r>
            <a:r>
              <a:rPr lang="en-US" sz="3300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72.5% is one bedroom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73263" y="733425"/>
            <a:ext cx="13341474" cy="1120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b="true" sz="6500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DOES THE PRICE MAKE SENSE?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04009" y="1773946"/>
            <a:ext cx="16066670" cy="7953002"/>
          </a:xfrm>
          <a:custGeom>
            <a:avLst/>
            <a:gdLst/>
            <a:ahLst/>
            <a:cxnLst/>
            <a:rect r="r" b="b" t="t" l="l"/>
            <a:pathLst>
              <a:path h="7953002" w="16066670">
                <a:moveTo>
                  <a:pt x="0" y="0"/>
                </a:moveTo>
                <a:lnTo>
                  <a:pt x="16066670" y="0"/>
                </a:lnTo>
                <a:lnTo>
                  <a:pt x="16066670" y="7953002"/>
                </a:lnTo>
                <a:lnTo>
                  <a:pt x="0" y="795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230117" y="8999718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49622" y="4848225"/>
            <a:ext cx="170944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+26.54%</a:t>
            </a:r>
          </a:p>
        </p:txBody>
      </p:sp>
      <p:sp>
        <p:nvSpPr>
          <p:cNvPr name="TextBox 8" id="8"/>
          <p:cNvSpPr txBox="true"/>
          <p:nvPr/>
        </p:nvSpPr>
        <p:spPr>
          <a:xfrm rot="-534513">
            <a:off x="2356065" y="4848627"/>
            <a:ext cx="170944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+4.6%</a:t>
            </a:r>
          </a:p>
        </p:txBody>
      </p:sp>
      <p:sp>
        <p:nvSpPr>
          <p:cNvPr name="TextBox 9" id="9"/>
          <p:cNvSpPr txBox="true"/>
          <p:nvPr/>
        </p:nvSpPr>
        <p:spPr>
          <a:xfrm rot="-534513">
            <a:off x="3516978" y="6743855"/>
            <a:ext cx="170944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-4.27%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35765" y="4848225"/>
            <a:ext cx="170944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+10.91%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73669" y="6160957"/>
            <a:ext cx="1819349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3131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+44.54%</a:t>
            </a:r>
          </a:p>
        </p:txBody>
      </p:sp>
      <p:sp>
        <p:nvSpPr>
          <p:cNvPr name="TextBox 12" id="12"/>
          <p:cNvSpPr txBox="true"/>
          <p:nvPr/>
        </p:nvSpPr>
        <p:spPr>
          <a:xfrm rot="-534513">
            <a:off x="12677877" y="4547575"/>
            <a:ext cx="170944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-</a:t>
            </a: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12.52%</a:t>
            </a:r>
          </a:p>
        </p:txBody>
      </p:sp>
      <p:sp>
        <p:nvSpPr>
          <p:cNvPr name="TextBox 13" id="13"/>
          <p:cNvSpPr txBox="true"/>
          <p:nvPr/>
        </p:nvSpPr>
        <p:spPr>
          <a:xfrm rot="-534513">
            <a:off x="13910159" y="5565032"/>
            <a:ext cx="170944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-0.57%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35989" y="6604325"/>
            <a:ext cx="2858362" cy="631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1"/>
              </a:lnSpc>
            </a:pPr>
            <a:r>
              <a:rPr lang="en-US" sz="3643">
                <a:solidFill>
                  <a:srgbClr val="FF3131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+136.84%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12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574333">
            <a:off x="15867815" y="6414923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6758253"/>
                </a:moveTo>
                <a:lnTo>
                  <a:pt x="4840370" y="6758253"/>
                </a:lnTo>
                <a:lnTo>
                  <a:pt x="4840370" y="0"/>
                </a:lnTo>
                <a:lnTo>
                  <a:pt x="0" y="0"/>
                </a:lnTo>
                <a:lnTo>
                  <a:pt x="0" y="675825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080062" y="3634260"/>
            <a:ext cx="3018481" cy="301848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585228" y="3726144"/>
            <a:ext cx="2834711" cy="283471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93568" y="7228281"/>
            <a:ext cx="4216301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Gardens</a:t>
            </a:r>
            <a:r>
              <a:rPr lang="en-US" b="true" sz="3699">
                <a:solidFill>
                  <a:srgbClr val="1F77B5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</a:t>
            </a:r>
            <a:r>
              <a:rPr lang="en-US" sz="3699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by the Bay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34681" y="7228281"/>
            <a:ext cx="4769718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Esplanade – Theatres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69196" y="7228281"/>
            <a:ext cx="2640211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Clarke Quay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10330" y="7228281"/>
            <a:ext cx="3784507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Chinatown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1611" y="1952961"/>
            <a:ext cx="15564778" cy="102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TOP SPOTS BY SUPPLY-DEMAND RATIO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111366" y="3702391"/>
            <a:ext cx="2882218" cy="2882218"/>
            <a:chOff x="0" y="0"/>
            <a:chExt cx="3842957" cy="3842957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0">
              <a:off x="-384296" y="-384296"/>
              <a:ext cx="4611548" cy="4611548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0">
              <a:off x="1582448" y="2493016"/>
              <a:ext cx="678061" cy="764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60CDEA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44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342582" y="5472141"/>
            <a:ext cx="493440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60CDEA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755864" y="5472141"/>
            <a:ext cx="493440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60CDEA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22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174856" y="3410274"/>
            <a:ext cx="3466452" cy="3466452"/>
            <a:chOff x="0" y="0"/>
            <a:chExt cx="4621936" cy="4621936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0">
              <a:off x="-462194" y="-462194"/>
              <a:ext cx="5546323" cy="5546323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1723047" y="3121690"/>
              <a:ext cx="1175841" cy="764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60CDEA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88.5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62239" y="523967"/>
            <a:ext cx="10563523" cy="1120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b="true" sz="6500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HOW ABOUT THE PRICE?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644730"/>
            <a:ext cx="16105903" cy="7972422"/>
          </a:xfrm>
          <a:custGeom>
            <a:avLst/>
            <a:gdLst/>
            <a:ahLst/>
            <a:cxnLst/>
            <a:rect r="r" b="b" t="t" l="l"/>
            <a:pathLst>
              <a:path h="7972422" w="16105903">
                <a:moveTo>
                  <a:pt x="0" y="0"/>
                </a:moveTo>
                <a:lnTo>
                  <a:pt x="16105903" y="0"/>
                </a:lnTo>
                <a:lnTo>
                  <a:pt x="16105903" y="7972422"/>
                </a:lnTo>
                <a:lnTo>
                  <a:pt x="0" y="797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498816" y="9172575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87602" y="541013"/>
            <a:ext cx="10563523" cy="1120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b="true" sz="6500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HOW ABOUT THE PRICE?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52024" y="1635957"/>
            <a:ext cx="16407276" cy="8121602"/>
          </a:xfrm>
          <a:custGeom>
            <a:avLst/>
            <a:gdLst/>
            <a:ahLst/>
            <a:cxnLst/>
            <a:rect r="r" b="b" t="t" l="l"/>
            <a:pathLst>
              <a:path h="8121602" w="16407276">
                <a:moveTo>
                  <a:pt x="0" y="0"/>
                </a:moveTo>
                <a:lnTo>
                  <a:pt x="16407276" y="0"/>
                </a:lnTo>
                <a:lnTo>
                  <a:pt x="16407276" y="8121601"/>
                </a:lnTo>
                <a:lnTo>
                  <a:pt x="0" y="8121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17359" y="7838710"/>
            <a:ext cx="1808400" cy="1145940"/>
          </a:xfrm>
          <a:custGeom>
            <a:avLst/>
            <a:gdLst/>
            <a:ahLst/>
            <a:cxnLst/>
            <a:rect r="r" b="b" t="t" l="l"/>
            <a:pathLst>
              <a:path h="1145940" w="1808400">
                <a:moveTo>
                  <a:pt x="0" y="0"/>
                </a:moveTo>
                <a:lnTo>
                  <a:pt x="1808401" y="0"/>
                </a:lnTo>
                <a:lnTo>
                  <a:pt x="1808401" y="1145940"/>
                </a:lnTo>
                <a:lnTo>
                  <a:pt x="0" y="11459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623513" y="9172575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14</a:t>
            </a:r>
          </a:p>
        </p:txBody>
      </p:sp>
      <p:sp>
        <p:nvSpPr>
          <p:cNvPr name="TextBox 8" id="8"/>
          <p:cNvSpPr txBox="true"/>
          <p:nvPr/>
        </p:nvSpPr>
        <p:spPr>
          <a:xfrm rot="-534513">
            <a:off x="3907528" y="4456828"/>
            <a:ext cx="170944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+5</a:t>
            </a: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.42%</a:t>
            </a:r>
          </a:p>
        </p:txBody>
      </p:sp>
      <p:sp>
        <p:nvSpPr>
          <p:cNvPr name="TextBox 9" id="9"/>
          <p:cNvSpPr txBox="true"/>
          <p:nvPr/>
        </p:nvSpPr>
        <p:spPr>
          <a:xfrm rot="-534513">
            <a:off x="10985174" y="4098626"/>
            <a:ext cx="197865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+1</a:t>
            </a: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.5%</a:t>
            </a:r>
          </a:p>
        </p:txBody>
      </p:sp>
      <p:sp>
        <p:nvSpPr>
          <p:cNvPr name="TextBox 10" id="10"/>
          <p:cNvSpPr txBox="true"/>
          <p:nvPr/>
        </p:nvSpPr>
        <p:spPr>
          <a:xfrm rot="-534513">
            <a:off x="12555931" y="7185635"/>
            <a:ext cx="170944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10101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-27.75%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00641" y="7055631"/>
            <a:ext cx="2241838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3131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0 rooms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74333">
            <a:off x="14429858" y="4940139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4840371" y="0"/>
                </a:moveTo>
                <a:lnTo>
                  <a:pt x="0" y="0"/>
                </a:lnTo>
                <a:lnTo>
                  <a:pt x="0" y="6758253"/>
                </a:lnTo>
                <a:lnTo>
                  <a:pt x="4840371" y="6758253"/>
                </a:lnTo>
                <a:lnTo>
                  <a:pt x="48403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6509" y="4441858"/>
            <a:ext cx="16994981" cy="1260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28"/>
              </a:lnSpc>
              <a:spcBef>
                <a:spcPct val="0"/>
              </a:spcBef>
            </a:pPr>
            <a:r>
              <a:rPr lang="en-US" b="true" sz="7377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ENTERING TO SINGAPORE MARKET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21514" y="714375"/>
            <a:ext cx="15726367" cy="1293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08"/>
              </a:lnSpc>
            </a:pPr>
            <a:r>
              <a:rPr lang="en-US" b="true" sz="7577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SINGAPORE GENERAL MARKET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16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048429" y="1899093"/>
            <a:ext cx="10440052" cy="8227215"/>
          </a:xfrm>
          <a:custGeom>
            <a:avLst/>
            <a:gdLst/>
            <a:ahLst/>
            <a:cxnLst/>
            <a:rect r="r" b="b" t="t" l="l"/>
            <a:pathLst>
              <a:path h="8227215" w="10440052">
                <a:moveTo>
                  <a:pt x="0" y="0"/>
                </a:moveTo>
                <a:lnTo>
                  <a:pt x="10440052" y="0"/>
                </a:lnTo>
                <a:lnTo>
                  <a:pt x="10440052" y="8227215"/>
                </a:lnTo>
                <a:lnTo>
                  <a:pt x="0" y="82272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160494" y="4820447"/>
            <a:ext cx="5681517" cy="1951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Consumption Trend:</a:t>
            </a:r>
          </a:p>
          <a:p>
            <a:pPr algn="ctr">
              <a:lnSpc>
                <a:spcPts val="1399"/>
              </a:lnSpc>
            </a:pP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lower price with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</a:t>
            </a: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higher rate of booking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326733"/>
            <a:ext cx="14272931" cy="7850506"/>
          </a:xfrm>
          <a:custGeom>
            <a:avLst/>
            <a:gdLst/>
            <a:ahLst/>
            <a:cxnLst/>
            <a:rect r="r" b="b" t="t" l="l"/>
            <a:pathLst>
              <a:path h="7850506" w="14272931">
                <a:moveTo>
                  <a:pt x="0" y="0"/>
                </a:moveTo>
                <a:lnTo>
                  <a:pt x="14272931" y="0"/>
                </a:lnTo>
                <a:lnTo>
                  <a:pt x="14272931" y="7850506"/>
                </a:lnTo>
                <a:lnTo>
                  <a:pt x="0" y="7850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74" t="-6176" r="-306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214256" y="9019603"/>
            <a:ext cx="1271574" cy="80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17</a:t>
            </a:r>
          </a:p>
        </p:txBody>
      </p:sp>
      <p:sp>
        <p:nvSpPr>
          <p:cNvPr name="TextBox 4" id="4"/>
          <p:cNvSpPr txBox="true"/>
          <p:nvPr/>
        </p:nvSpPr>
        <p:spPr>
          <a:xfrm rot="-656925">
            <a:off x="730188" y="4383243"/>
            <a:ext cx="2492962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EFEFE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48.5%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5400000">
            <a:off x="15649523" y="-2083803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4840370" y="0"/>
                </a:moveTo>
                <a:lnTo>
                  <a:pt x="0" y="0"/>
                </a:lnTo>
                <a:lnTo>
                  <a:pt x="0" y="6758253"/>
                </a:lnTo>
                <a:lnTo>
                  <a:pt x="4840370" y="6758253"/>
                </a:lnTo>
                <a:lnTo>
                  <a:pt x="48403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35021" y="752475"/>
            <a:ext cx="15417958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WHAT ROOM TYPE IS THE MOST?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984243" y="3642087"/>
            <a:ext cx="4821977" cy="5520391"/>
            <a:chOff x="0" y="0"/>
            <a:chExt cx="6429302" cy="736052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401395" y="2147314"/>
              <a:ext cx="3626512" cy="7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54"/>
                </a:lnSpc>
              </a:pPr>
              <a:r>
                <a:rPr lang="en-US" sz="3467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Revenue rate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552677" y="908189"/>
              <a:ext cx="3219929" cy="11066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13"/>
                </a:lnSpc>
              </a:pPr>
              <a:r>
                <a:rPr lang="en-US" sz="500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29.4%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739099"/>
              <a:ext cx="6429302" cy="621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73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780346" y="-95250"/>
              <a:ext cx="4566047" cy="986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21"/>
                </a:lnSpc>
              </a:pPr>
              <a:r>
                <a:rPr lang="en-US" sz="4443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Private room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75745" y="3530895"/>
              <a:ext cx="5175250" cy="871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Entire home/apt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349386" y="5678605"/>
              <a:ext cx="3626512" cy="7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54"/>
                </a:lnSpc>
              </a:pPr>
              <a:r>
                <a:rPr lang="en-US" sz="3467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Revenue rate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1720371" y="4752235"/>
              <a:ext cx="2533650" cy="744220"/>
              <a:chOff x="0" y="0"/>
              <a:chExt cx="2533650" cy="74422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-57150" y="30480"/>
                <a:ext cx="2645410" cy="784860"/>
              </a:xfrm>
              <a:custGeom>
                <a:avLst/>
                <a:gdLst/>
                <a:ahLst/>
                <a:cxnLst/>
                <a:rect r="r" b="b" t="t" l="l"/>
                <a:pathLst>
                  <a:path h="784860" w="2645410">
                    <a:moveTo>
                      <a:pt x="120650" y="20320"/>
                    </a:moveTo>
                    <a:cubicBezTo>
                      <a:pt x="1413510" y="40640"/>
                      <a:pt x="1835150" y="72390"/>
                      <a:pt x="2104390" y="78740"/>
                    </a:cubicBezTo>
                    <a:cubicBezTo>
                      <a:pt x="2280920" y="82550"/>
                      <a:pt x="2461260" y="0"/>
                      <a:pt x="2538730" y="78740"/>
                    </a:cubicBezTo>
                    <a:cubicBezTo>
                      <a:pt x="2628900" y="167640"/>
                      <a:pt x="2645410" y="558800"/>
                      <a:pt x="2538730" y="662940"/>
                    </a:cubicBezTo>
                    <a:cubicBezTo>
                      <a:pt x="2414270" y="784860"/>
                      <a:pt x="1977390" y="654050"/>
                      <a:pt x="1720850" y="645160"/>
                    </a:cubicBezTo>
                    <a:cubicBezTo>
                      <a:pt x="1493520" y="637540"/>
                      <a:pt x="1313180" y="621030"/>
                      <a:pt x="1076960" y="614680"/>
                    </a:cubicBezTo>
                    <a:cubicBezTo>
                      <a:pt x="786130" y="607060"/>
                      <a:pt x="246380" y="753110"/>
                      <a:pt x="107950" y="610870"/>
                    </a:cubicBezTo>
                    <a:cubicBezTo>
                      <a:pt x="0" y="499110"/>
                      <a:pt x="120650" y="20320"/>
                      <a:pt x="120650" y="20320"/>
                    </a:cubicBezTo>
                  </a:path>
                </a:pathLst>
              </a:custGeom>
              <a:solidFill>
                <a:srgbClr val="FF914D">
                  <a:alpha val="24706"/>
                </a:srgbClr>
              </a:solidFill>
              <a:ln cap="sq">
                <a:noFill/>
                <a:prstDash val="solid"/>
                <a:miter/>
              </a:ln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1401395" y="4560654"/>
              <a:ext cx="3323949" cy="11177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81"/>
                </a:lnSpc>
              </a:pPr>
              <a:r>
                <a:rPr lang="en-US" sz="5058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66.2%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-656925">
            <a:off x="3766458" y="5328678"/>
            <a:ext cx="2492962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EFEFE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48.5%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1065" y="9716865"/>
            <a:ext cx="2414736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Entire home/apt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589743" y="9716865"/>
            <a:ext cx="1904181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Private room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155727" y="1493082"/>
            <a:ext cx="15103573" cy="270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8"/>
              </a:lnSpc>
            </a:pPr>
            <a:r>
              <a:rPr lang="en-US" b="true" sz="7777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ROOM TYPE DISTRIBUTION: ENTIRE HOME/APT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14256" y="9019603"/>
            <a:ext cx="1271574" cy="80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1</a:t>
            </a: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59201" y="4435147"/>
            <a:ext cx="10496624" cy="348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9"/>
              </a:lnSpc>
            </a:pPr>
            <a:r>
              <a:rPr lang="en-US" sz="523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Analysis direction:</a:t>
            </a:r>
          </a:p>
          <a:p>
            <a:pPr algn="ctr">
              <a:lnSpc>
                <a:spcPts val="1699"/>
              </a:lnSpc>
            </a:pPr>
          </a:p>
          <a:p>
            <a:pPr algn="l" marL="1130287" indent="-565143" lvl="1">
              <a:lnSpc>
                <a:spcPts val="8899"/>
              </a:lnSpc>
              <a:buFont typeface="Arial"/>
              <a:buChar char="•"/>
            </a:pPr>
            <a:r>
              <a:rPr lang="en-US" sz="523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</a:t>
            </a:r>
            <a:r>
              <a:rPr lang="en-US" sz="523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rice distribution difference</a:t>
            </a:r>
          </a:p>
          <a:p>
            <a:pPr algn="l" marL="1130287" indent="-565143" lvl="1">
              <a:lnSpc>
                <a:spcPts val="8899"/>
              </a:lnSpc>
              <a:buFont typeface="Arial"/>
              <a:buChar char="•"/>
            </a:pPr>
            <a:r>
              <a:rPr lang="en-US" sz="523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location VS revenue difference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41415" y="2050510"/>
            <a:ext cx="9205169" cy="13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35199" y="3802142"/>
            <a:ext cx="13417602" cy="368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Singapore inbound tourist arrivals reaching </a:t>
            </a:r>
            <a:r>
              <a:rPr lang="en-US" b="true" sz="4200">
                <a:solidFill>
                  <a:srgbClr val="1F77B5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11.62</a:t>
            </a:r>
            <a:r>
              <a:rPr lang="en-US" sz="4200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million from beginning of 2025 to Aug 2025</a:t>
            </a:r>
          </a:p>
          <a:p>
            <a:pPr algn="just">
              <a:lnSpc>
                <a:spcPts val="5880"/>
              </a:lnSpc>
            </a:pPr>
          </a:p>
          <a:p>
            <a:pPr algn="just" marL="906780" indent="-453390" lvl="1">
              <a:lnSpc>
                <a:spcPts val="5880"/>
              </a:lnSpc>
              <a:spcBef>
                <a:spcPct val="0"/>
              </a:spcBef>
              <a:buFont typeface="Arial"/>
              <a:buChar char="•"/>
            </a:pPr>
            <a:r>
              <a:rPr lang="en-US" sz="4200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A</a:t>
            </a:r>
            <a:r>
              <a:rPr lang="en-US" sz="4200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nalyzes Airbnb public data in June 2025 , with around </a:t>
            </a:r>
            <a:r>
              <a:rPr lang="en-US" b="true" sz="4200">
                <a:solidFill>
                  <a:srgbClr val="1F77B5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3,600</a:t>
            </a:r>
            <a:r>
              <a:rPr lang="en-US" sz="4200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properties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42851"/>
            <a:ext cx="16230600" cy="106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6"/>
              </a:lnSpc>
            </a:pPr>
            <a:r>
              <a:rPr lang="en-US" b="true" sz="6176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WHAT PRICE WILL TOURIST CONSIDER?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214256" y="9019603"/>
            <a:ext cx="1271574" cy="80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19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969704" y="4378690"/>
            <a:ext cx="7318296" cy="2061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52325" indent="-426162" lvl="1">
              <a:lnSpc>
                <a:spcPts val="5526"/>
              </a:lnSpc>
              <a:buFont typeface="Arial"/>
              <a:buChar char="•"/>
            </a:pPr>
            <a:r>
              <a:rPr lang="en-US" sz="3947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Around 50% booking of </a:t>
            </a:r>
            <a:r>
              <a:rPr lang="en-US" b="true" sz="3947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entire home/apt</a:t>
            </a:r>
            <a:r>
              <a:rPr lang="en-US" sz="3947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are the high price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39483" y="2159409"/>
            <a:ext cx="10047640" cy="8127591"/>
          </a:xfrm>
          <a:custGeom>
            <a:avLst/>
            <a:gdLst/>
            <a:ahLst/>
            <a:cxnLst/>
            <a:rect r="r" b="b" t="t" l="l"/>
            <a:pathLst>
              <a:path h="8127591" w="10047640">
                <a:moveTo>
                  <a:pt x="0" y="0"/>
                </a:moveTo>
                <a:lnTo>
                  <a:pt x="10047640" y="0"/>
                </a:lnTo>
                <a:lnTo>
                  <a:pt x="10047640" y="8127591"/>
                </a:lnTo>
                <a:lnTo>
                  <a:pt x="0" y="8127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827" r="0" b="-594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706273" y="5139111"/>
            <a:ext cx="9762" cy="142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3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835095" y="5294606"/>
            <a:ext cx="1691214" cy="737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6"/>
              </a:lnSpc>
            </a:pPr>
            <a:r>
              <a:rPr lang="en-US" sz="4304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39.3%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17353" y="5035965"/>
            <a:ext cx="1818214" cy="737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6"/>
              </a:lnSpc>
            </a:pPr>
            <a:r>
              <a:rPr lang="en-US" sz="4304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46.7%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D62A2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979158" y="1622924"/>
            <a:ext cx="14439478" cy="8663687"/>
          </a:xfrm>
          <a:custGeom>
            <a:avLst/>
            <a:gdLst/>
            <a:ahLst/>
            <a:cxnLst/>
            <a:rect r="r" b="b" t="t" l="l"/>
            <a:pathLst>
              <a:path h="8663687" w="14439478">
                <a:moveTo>
                  <a:pt x="0" y="0"/>
                </a:moveTo>
                <a:lnTo>
                  <a:pt x="14439478" y="0"/>
                </a:lnTo>
                <a:lnTo>
                  <a:pt x="14439478" y="8663687"/>
                </a:lnTo>
                <a:lnTo>
                  <a:pt x="0" y="8663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94083" y="583762"/>
            <a:ext cx="16209628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b="true" sz="6200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HOW DO PRICES VARY BY ROOM TYPE?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14256" y="9019603"/>
            <a:ext cx="1271574" cy="80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20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5048920"/>
            <a:ext cx="9525" cy="13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691996" y="3704143"/>
            <a:ext cx="5789712" cy="3601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4"/>
              </a:lnSpc>
            </a:pPr>
            <a:r>
              <a:rPr lang="en-US" sz="4089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Price range:</a:t>
            </a:r>
          </a:p>
          <a:p>
            <a:pPr algn="l">
              <a:lnSpc>
                <a:spcPts val="5724"/>
              </a:lnSpc>
            </a:pPr>
            <a:r>
              <a:rPr lang="en-US" sz="4089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Low: $ 1-83</a:t>
            </a:r>
          </a:p>
          <a:p>
            <a:pPr algn="l">
              <a:lnSpc>
                <a:spcPts val="5724"/>
              </a:lnSpc>
            </a:pPr>
            <a:r>
              <a:rPr lang="en-US" sz="4089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Medium: $ 83-156</a:t>
            </a:r>
          </a:p>
          <a:p>
            <a:pPr algn="l">
              <a:lnSpc>
                <a:spcPts val="5724"/>
              </a:lnSpc>
            </a:pPr>
            <a:r>
              <a:rPr lang="en-US" sz="4089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Medium High: $ 157-270</a:t>
            </a:r>
          </a:p>
          <a:p>
            <a:pPr algn="l">
              <a:lnSpc>
                <a:spcPts val="5724"/>
              </a:lnSpc>
            </a:pPr>
            <a:r>
              <a:rPr lang="en-US" sz="4089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High: $ 271-13000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51887" y="-2350427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1" y="0"/>
                </a:lnTo>
                <a:lnTo>
                  <a:pt x="4840371" y="6758254"/>
                </a:lnTo>
                <a:lnTo>
                  <a:pt x="0" y="6758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23204" y="2289245"/>
            <a:ext cx="16457130" cy="7997755"/>
          </a:xfrm>
          <a:custGeom>
            <a:avLst/>
            <a:gdLst/>
            <a:ahLst/>
            <a:cxnLst/>
            <a:rect r="r" b="b" t="t" l="l"/>
            <a:pathLst>
              <a:path h="7997755" w="16457130">
                <a:moveTo>
                  <a:pt x="0" y="0"/>
                </a:moveTo>
                <a:lnTo>
                  <a:pt x="16457131" y="0"/>
                </a:lnTo>
                <a:lnTo>
                  <a:pt x="16457131" y="7997755"/>
                </a:lnTo>
                <a:lnTo>
                  <a:pt x="0" y="79977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5" t="0" r="-175" b="-221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145837">
            <a:off x="1808764" y="4186964"/>
            <a:ext cx="3578875" cy="1913071"/>
          </a:xfrm>
          <a:custGeom>
            <a:avLst/>
            <a:gdLst/>
            <a:ahLst/>
            <a:cxnLst/>
            <a:rect r="r" b="b" t="t" l="l"/>
            <a:pathLst>
              <a:path h="1913071" w="3578875">
                <a:moveTo>
                  <a:pt x="0" y="0"/>
                </a:moveTo>
                <a:lnTo>
                  <a:pt x="3578875" y="0"/>
                </a:lnTo>
                <a:lnTo>
                  <a:pt x="3578875" y="1913072"/>
                </a:lnTo>
                <a:lnTo>
                  <a:pt x="0" y="19130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58991" y="440958"/>
            <a:ext cx="15821343" cy="1963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8"/>
              </a:lnSpc>
            </a:pPr>
            <a:r>
              <a:rPr lang="en-US" b="true" sz="5577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HOW CONCENTRATED IS MARKET</a:t>
            </a:r>
          </a:p>
          <a:p>
            <a:pPr algn="ctr">
              <a:lnSpc>
                <a:spcPts val="7808"/>
              </a:lnSpc>
            </a:pPr>
            <a:r>
              <a:rPr lang="en-US" b="true" sz="5577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 IN NEIGHBOURHOODS?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21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16199" y="2639104"/>
            <a:ext cx="3827934" cy="411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1"/>
              </a:lnSpc>
            </a:pPr>
            <a:r>
              <a:rPr lang="en-US" sz="4543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Top 5</a:t>
            </a:r>
          </a:p>
          <a:p>
            <a:pPr algn="just" marL="820417" indent="-410209" lvl="1">
              <a:lnSpc>
                <a:spcPts val="5319"/>
              </a:lnSpc>
              <a:buAutoNum type="arabicPeriod" startAt="1"/>
            </a:pPr>
            <a:r>
              <a:rPr lang="en-US" sz="3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Mandai</a:t>
            </a:r>
          </a:p>
          <a:p>
            <a:pPr algn="just" marL="820417" indent="-410209" lvl="1">
              <a:lnSpc>
                <a:spcPts val="5319"/>
              </a:lnSpc>
              <a:buAutoNum type="arabicPeriod" startAt="1"/>
            </a:pPr>
            <a:r>
              <a:rPr lang="en-US" sz="3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Pioneer</a:t>
            </a:r>
          </a:p>
          <a:p>
            <a:pPr algn="just" marL="820417" indent="-410209" lvl="1">
              <a:lnSpc>
                <a:spcPts val="5319"/>
              </a:lnSpc>
              <a:buAutoNum type="arabicPeriod" startAt="1"/>
            </a:pPr>
            <a:r>
              <a:rPr lang="en-US" sz="3799">
                <a:solidFill>
                  <a:srgbClr val="D62A2A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Marina South</a:t>
            </a:r>
          </a:p>
          <a:p>
            <a:pPr algn="just" marL="820417" indent="-410209" lvl="1">
              <a:lnSpc>
                <a:spcPts val="5319"/>
              </a:lnSpc>
              <a:buAutoNum type="arabicPeriod" startAt="1"/>
            </a:pPr>
            <a:r>
              <a:rPr lang="en-US" sz="3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Sungei Kadut</a:t>
            </a:r>
          </a:p>
          <a:p>
            <a:pPr algn="just" marL="820417" indent="-410209" lvl="1">
              <a:lnSpc>
                <a:spcPts val="5319"/>
              </a:lnSpc>
              <a:buAutoNum type="arabicPeriod" startAt="1"/>
            </a:pPr>
            <a:r>
              <a:rPr lang="en-US" sz="3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Tuas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4333">
            <a:off x="-1233671" y="37717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38134" y="1440332"/>
            <a:ext cx="12821258" cy="8846668"/>
          </a:xfrm>
          <a:custGeom>
            <a:avLst/>
            <a:gdLst/>
            <a:ahLst/>
            <a:cxnLst/>
            <a:rect r="r" b="b" t="t" l="l"/>
            <a:pathLst>
              <a:path h="8846668" w="12821258">
                <a:moveTo>
                  <a:pt x="0" y="0"/>
                </a:moveTo>
                <a:lnTo>
                  <a:pt x="12821257" y="0"/>
                </a:lnTo>
                <a:lnTo>
                  <a:pt x="12821257" y="8846668"/>
                </a:lnTo>
                <a:lnTo>
                  <a:pt x="0" y="88466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46239" y="7704775"/>
            <a:ext cx="2224756" cy="1965875"/>
          </a:xfrm>
          <a:custGeom>
            <a:avLst/>
            <a:gdLst/>
            <a:ahLst/>
            <a:cxnLst/>
            <a:rect r="r" b="b" t="t" l="l"/>
            <a:pathLst>
              <a:path h="1965875" w="2224756">
                <a:moveTo>
                  <a:pt x="0" y="0"/>
                </a:moveTo>
                <a:lnTo>
                  <a:pt x="2224756" y="0"/>
                </a:lnTo>
                <a:lnTo>
                  <a:pt x="2224756" y="1965876"/>
                </a:lnTo>
                <a:lnTo>
                  <a:pt x="0" y="1965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5593" y="319557"/>
            <a:ext cx="16586340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b="true" sz="6500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LOCATION  VS REVENUE DIFFERNECE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14256" y="9019603"/>
            <a:ext cx="1271574" cy="80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22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5048920"/>
            <a:ext cx="9525" cy="13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015346" y="5504805"/>
            <a:ext cx="4247783" cy="3753495"/>
          </a:xfrm>
          <a:custGeom>
            <a:avLst/>
            <a:gdLst/>
            <a:ahLst/>
            <a:cxnLst/>
            <a:rect r="r" b="b" t="t" l="l"/>
            <a:pathLst>
              <a:path h="3753495" w="4247783">
                <a:moveTo>
                  <a:pt x="0" y="0"/>
                </a:moveTo>
                <a:lnTo>
                  <a:pt x="4247783" y="0"/>
                </a:lnTo>
                <a:lnTo>
                  <a:pt x="4247783" y="3753495"/>
                </a:lnTo>
                <a:lnTo>
                  <a:pt x="0" y="37534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86387" y="6441412"/>
            <a:ext cx="2224756" cy="1965875"/>
          </a:xfrm>
          <a:custGeom>
            <a:avLst/>
            <a:gdLst/>
            <a:ahLst/>
            <a:cxnLst/>
            <a:rect r="r" b="b" t="t" l="l"/>
            <a:pathLst>
              <a:path h="1965875" w="2224756">
                <a:moveTo>
                  <a:pt x="0" y="0"/>
                </a:moveTo>
                <a:lnTo>
                  <a:pt x="2224755" y="0"/>
                </a:lnTo>
                <a:lnTo>
                  <a:pt x="2224755" y="1965876"/>
                </a:lnTo>
                <a:lnTo>
                  <a:pt x="0" y="1965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20733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0951" y="2703984"/>
            <a:ext cx="15895623" cy="4544837"/>
          </a:xfrm>
          <a:custGeom>
            <a:avLst/>
            <a:gdLst/>
            <a:ahLst/>
            <a:cxnLst/>
            <a:rect r="r" b="b" t="t" l="l"/>
            <a:pathLst>
              <a:path h="4544837" w="15895623">
                <a:moveTo>
                  <a:pt x="0" y="0"/>
                </a:moveTo>
                <a:lnTo>
                  <a:pt x="15895623" y="0"/>
                </a:lnTo>
                <a:lnTo>
                  <a:pt x="15895623" y="4544837"/>
                </a:lnTo>
                <a:lnTo>
                  <a:pt x="0" y="45448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32683" y="596105"/>
            <a:ext cx="15413109" cy="2273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b="true" sz="6500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OBSERVATION OF LISTING AND REVENUE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14256" y="9019603"/>
            <a:ext cx="1271574" cy="80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23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5048920"/>
            <a:ext cx="9525" cy="13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289758" y="7296125"/>
            <a:ext cx="11718009" cy="2526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6"/>
              </a:lnSpc>
            </a:pPr>
            <a:r>
              <a:rPr lang="en-US" sz="364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Entire home/apt in Marina South:</a:t>
            </a:r>
          </a:p>
          <a:p>
            <a:pPr algn="ctr" marL="785973" indent="-392986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4 listing count → have at least 30 occupancy</a:t>
            </a:r>
          </a:p>
          <a:p>
            <a:pPr algn="ctr" marL="785973" indent="-392986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Supply VS Demand </a:t>
            </a:r>
          </a:p>
          <a:p>
            <a:pPr algn="ctr" marL="785973" indent="-392986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partnership/collaboration with monopoly host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14408394" y="-1280452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6758254"/>
                </a:moveTo>
                <a:lnTo>
                  <a:pt x="4840370" y="6758254"/>
                </a:lnTo>
                <a:lnTo>
                  <a:pt x="4840370" y="0"/>
                </a:lnTo>
                <a:lnTo>
                  <a:pt x="0" y="0"/>
                </a:lnTo>
                <a:lnTo>
                  <a:pt x="0" y="6758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70685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42208" y="1073150"/>
            <a:ext cx="15413109" cy="227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b="true" sz="6500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SMALL CONCLUSION: </a:t>
            </a:r>
          </a:p>
          <a:p>
            <a:pPr algn="ctr">
              <a:lnSpc>
                <a:spcPts val="9100"/>
              </a:lnSpc>
            </a:pPr>
            <a:r>
              <a:rPr lang="en-US" b="true" sz="6500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HIGH HHI OR LOW HHI HOST?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14256" y="9019603"/>
            <a:ext cx="1271574" cy="80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5048920"/>
            <a:ext cx="9525" cy="13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349500" y="3769590"/>
            <a:ext cx="14068954" cy="482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6"/>
              </a:lnSpc>
            </a:pPr>
            <a:r>
              <a:rPr lang="en-US" sz="459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If collaborated with </a:t>
            </a:r>
            <a:r>
              <a:rPr lang="en-US" sz="4590" u="sng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High HHI</a:t>
            </a:r>
            <a:r>
              <a:rPr lang="en-US" sz="459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host:</a:t>
            </a:r>
          </a:p>
          <a:p>
            <a:pPr algn="l" marL="991112" indent="-495556" lvl="1">
              <a:lnSpc>
                <a:spcPts val="6426"/>
              </a:lnSpc>
              <a:buFont typeface="Arial"/>
              <a:buChar char="•"/>
            </a:pPr>
            <a:r>
              <a:rPr lang="en-US" sz="459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Partner with top hosts for guaranteed supply &amp;    co-marketing.</a:t>
            </a:r>
          </a:p>
          <a:p>
            <a:pPr algn="l">
              <a:lnSpc>
                <a:spcPts val="6426"/>
              </a:lnSpc>
            </a:pPr>
            <a:r>
              <a:rPr lang="en-US" sz="459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If collaborated with </a:t>
            </a:r>
            <a:r>
              <a:rPr lang="en-US" sz="4590" u="sng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low HHI</a:t>
            </a:r>
            <a:r>
              <a:rPr lang="en-US" sz="459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host:</a:t>
            </a:r>
          </a:p>
          <a:p>
            <a:pPr algn="l" marL="991112" indent="-495556" lvl="1">
              <a:lnSpc>
                <a:spcPts val="6426"/>
              </a:lnSpc>
              <a:buFont typeface="Arial"/>
              <a:buChar char="•"/>
            </a:pPr>
            <a:r>
              <a:rPr lang="en-US" sz="459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Competitive pricing</a:t>
            </a:r>
          </a:p>
          <a:p>
            <a:pPr algn="l" marL="991112" indent="-495556" lvl="1">
              <a:lnSpc>
                <a:spcPts val="6426"/>
              </a:lnSpc>
              <a:buFont typeface="Arial"/>
              <a:buChar char="•"/>
            </a:pPr>
            <a:r>
              <a:rPr lang="en-US" sz="459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More bargaining power for benefit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4874" y="3495865"/>
            <a:ext cx="17758253" cy="2520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88"/>
              </a:lnSpc>
            </a:pPr>
            <a:r>
              <a:rPr lang="en-US" b="true" sz="7277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SECTION 3 -</a:t>
            </a:r>
          </a:p>
          <a:p>
            <a:pPr algn="ctr">
              <a:lnSpc>
                <a:spcPts val="10188"/>
              </a:lnSpc>
            </a:pPr>
            <a:r>
              <a:rPr lang="en-US" sz="7277">
                <a:solidFill>
                  <a:srgbClr val="1F77B5"/>
                </a:solidFill>
                <a:latin typeface="Alexandria"/>
                <a:ea typeface="Alexandria"/>
                <a:cs typeface="Alexandria"/>
                <a:sym typeface="Alexandria"/>
              </a:rPr>
              <a:t>PREDICTED THE PRICE(FOR HOST)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5400000">
            <a:off x="13794071" y="-14637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6758253"/>
                </a:moveTo>
                <a:lnTo>
                  <a:pt x="4840371" y="6758253"/>
                </a:lnTo>
                <a:lnTo>
                  <a:pt x="4840371" y="0"/>
                </a:lnTo>
                <a:lnTo>
                  <a:pt x="0" y="0"/>
                </a:lnTo>
                <a:lnTo>
                  <a:pt x="0" y="675825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846191" y="2440824"/>
            <a:ext cx="4822192" cy="3375534"/>
            <a:chOff x="0" y="0"/>
            <a:chExt cx="6350000" cy="444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6330950" y="3429000"/>
                  </a:moveTo>
                  <a:cubicBezTo>
                    <a:pt x="6330950" y="3978910"/>
                    <a:pt x="5883910" y="4425950"/>
                    <a:pt x="5334000" y="4425950"/>
                  </a:cubicBezTo>
                  <a:lnTo>
                    <a:pt x="1016000" y="4425950"/>
                  </a:lnTo>
                  <a:cubicBezTo>
                    <a:pt x="466090" y="4425950"/>
                    <a:pt x="19050" y="3978910"/>
                    <a:pt x="19050" y="3429000"/>
                  </a:cubicBezTo>
                  <a:lnTo>
                    <a:pt x="19050" y="1016000"/>
                  </a:lnTo>
                  <a:cubicBezTo>
                    <a:pt x="19050" y="466090"/>
                    <a:pt x="466090" y="19050"/>
                    <a:pt x="1016000" y="19050"/>
                  </a:cubicBezTo>
                  <a:lnTo>
                    <a:pt x="5334000" y="19050"/>
                  </a:lnTo>
                  <a:cubicBezTo>
                    <a:pt x="5883910" y="19050"/>
                    <a:pt x="6330950" y="466090"/>
                    <a:pt x="6330950" y="1016000"/>
                  </a:cubicBezTo>
                  <a:lnTo>
                    <a:pt x="6330950" y="3429000"/>
                  </a:lnTo>
                  <a:moveTo>
                    <a:pt x="6350000" y="3429000"/>
                  </a:moveTo>
                  <a:lnTo>
                    <a:pt x="6350000" y="1016000"/>
                  </a:lnTo>
                  <a:cubicBezTo>
                    <a:pt x="6350000" y="454660"/>
                    <a:pt x="5895340" y="0"/>
                    <a:pt x="5334000" y="0"/>
                  </a:cubicBez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3429000"/>
                  </a:lnTo>
                  <a:cubicBezTo>
                    <a:pt x="0" y="3990340"/>
                    <a:pt x="454660" y="4445000"/>
                    <a:pt x="1016000" y="4445000"/>
                  </a:cubicBezTo>
                  <a:lnTo>
                    <a:pt x="5334000" y="4445000"/>
                  </a:lnTo>
                  <a:cubicBezTo>
                    <a:pt x="5895340" y="4445000"/>
                    <a:pt x="6350000" y="3990340"/>
                    <a:pt x="6350000" y="3429000"/>
                  </a:cubicBezTo>
                  <a:lnTo>
                    <a:pt x="6350000" y="3429000"/>
                  </a:lnTo>
                  <a:close/>
                </a:path>
              </a:pathLst>
            </a:custGeom>
            <a:solidFill>
              <a:srgbClr val="00ACC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527216" y="2940061"/>
            <a:ext cx="1140989" cy="1188530"/>
          </a:xfrm>
          <a:custGeom>
            <a:avLst/>
            <a:gdLst/>
            <a:ahLst/>
            <a:cxnLst/>
            <a:rect r="r" b="b" t="t" l="l"/>
            <a:pathLst>
              <a:path h="1188530" w="1140989">
                <a:moveTo>
                  <a:pt x="0" y="0"/>
                </a:moveTo>
                <a:lnTo>
                  <a:pt x="1140989" y="0"/>
                </a:lnTo>
                <a:lnTo>
                  <a:pt x="1140989" y="1188530"/>
                </a:lnTo>
                <a:lnTo>
                  <a:pt x="0" y="1188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141649" y="2440824"/>
            <a:ext cx="4822192" cy="3375534"/>
            <a:chOff x="0" y="0"/>
            <a:chExt cx="6350000" cy="4445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6330950" y="3429000"/>
                  </a:moveTo>
                  <a:cubicBezTo>
                    <a:pt x="6330950" y="3978910"/>
                    <a:pt x="5883910" y="4425950"/>
                    <a:pt x="5334000" y="4425950"/>
                  </a:cubicBezTo>
                  <a:lnTo>
                    <a:pt x="1016000" y="4425950"/>
                  </a:lnTo>
                  <a:cubicBezTo>
                    <a:pt x="466090" y="4425950"/>
                    <a:pt x="19050" y="3978910"/>
                    <a:pt x="19050" y="3429000"/>
                  </a:cubicBezTo>
                  <a:lnTo>
                    <a:pt x="19050" y="1016000"/>
                  </a:lnTo>
                  <a:cubicBezTo>
                    <a:pt x="19050" y="466090"/>
                    <a:pt x="466090" y="19050"/>
                    <a:pt x="1016000" y="19050"/>
                  </a:cubicBezTo>
                  <a:lnTo>
                    <a:pt x="5334000" y="19050"/>
                  </a:lnTo>
                  <a:cubicBezTo>
                    <a:pt x="5883910" y="19050"/>
                    <a:pt x="6330950" y="466090"/>
                    <a:pt x="6330950" y="1016000"/>
                  </a:cubicBezTo>
                  <a:lnTo>
                    <a:pt x="6330950" y="3429000"/>
                  </a:lnTo>
                  <a:moveTo>
                    <a:pt x="6350000" y="3429000"/>
                  </a:moveTo>
                  <a:lnTo>
                    <a:pt x="6350000" y="1016000"/>
                  </a:lnTo>
                  <a:cubicBezTo>
                    <a:pt x="6350000" y="454660"/>
                    <a:pt x="5895340" y="0"/>
                    <a:pt x="5334000" y="0"/>
                  </a:cubicBez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3429000"/>
                  </a:lnTo>
                  <a:cubicBezTo>
                    <a:pt x="0" y="3990340"/>
                    <a:pt x="454660" y="4445000"/>
                    <a:pt x="1016000" y="4445000"/>
                  </a:cubicBezTo>
                  <a:lnTo>
                    <a:pt x="5334000" y="4445000"/>
                  </a:lnTo>
                  <a:cubicBezTo>
                    <a:pt x="5895340" y="4445000"/>
                    <a:pt x="6350000" y="3990340"/>
                    <a:pt x="6350000" y="3429000"/>
                  </a:cubicBezTo>
                  <a:lnTo>
                    <a:pt x="6350000" y="3429000"/>
                  </a:lnTo>
                  <a:close/>
                </a:path>
              </a:pathLst>
            </a:custGeom>
            <a:solidFill>
              <a:srgbClr val="00ACCD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846191" y="5969773"/>
            <a:ext cx="7706555" cy="3853277"/>
            <a:chOff x="0" y="0"/>
            <a:chExt cx="6350000" cy="3175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3175000"/>
            </a:xfrm>
            <a:custGeom>
              <a:avLst/>
              <a:gdLst/>
              <a:ahLst/>
              <a:cxnLst/>
              <a:rect r="r" b="b" t="t" l="l"/>
              <a:pathLst>
                <a:path h="3175000" w="6350000">
                  <a:moveTo>
                    <a:pt x="0" y="2286000"/>
                  </a:moveTo>
                  <a:lnTo>
                    <a:pt x="0" y="889000"/>
                  </a:lnTo>
                  <a:cubicBezTo>
                    <a:pt x="0" y="397510"/>
                    <a:pt x="397510" y="0"/>
                    <a:pt x="889000" y="0"/>
                  </a:cubicBezTo>
                  <a:lnTo>
                    <a:pt x="5461000" y="0"/>
                  </a:lnTo>
                  <a:cubicBezTo>
                    <a:pt x="5952490" y="0"/>
                    <a:pt x="6350000" y="397510"/>
                    <a:pt x="6350000" y="889000"/>
                  </a:cubicBezTo>
                  <a:lnTo>
                    <a:pt x="6350000" y="2286000"/>
                  </a:lnTo>
                  <a:cubicBezTo>
                    <a:pt x="6350000" y="2777490"/>
                    <a:pt x="5952490" y="3175000"/>
                    <a:pt x="5461000" y="3175000"/>
                  </a:cubicBezTo>
                  <a:lnTo>
                    <a:pt x="889000" y="3175000"/>
                  </a:lnTo>
                  <a:cubicBezTo>
                    <a:pt x="397510" y="3175000"/>
                    <a:pt x="0" y="2777490"/>
                    <a:pt x="0" y="228600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3175000"/>
            </a:xfrm>
            <a:custGeom>
              <a:avLst/>
              <a:gdLst/>
              <a:ahLst/>
              <a:cxnLst/>
              <a:rect r="r" b="b" t="t" l="l"/>
              <a:pathLst>
                <a:path h="3175000" w="6350000">
                  <a:moveTo>
                    <a:pt x="5461000" y="19050"/>
                  </a:moveTo>
                  <a:cubicBezTo>
                    <a:pt x="5693410" y="19050"/>
                    <a:pt x="5911850" y="109220"/>
                    <a:pt x="6076950" y="273050"/>
                  </a:cubicBezTo>
                  <a:cubicBezTo>
                    <a:pt x="6240780" y="436880"/>
                    <a:pt x="6330950" y="655320"/>
                    <a:pt x="6330950" y="889000"/>
                  </a:cubicBezTo>
                  <a:lnTo>
                    <a:pt x="6330950" y="2286000"/>
                  </a:lnTo>
                  <a:cubicBezTo>
                    <a:pt x="6330950" y="2518410"/>
                    <a:pt x="6240780" y="2736850"/>
                    <a:pt x="6076950" y="2901950"/>
                  </a:cubicBezTo>
                  <a:cubicBezTo>
                    <a:pt x="5913120" y="3065780"/>
                    <a:pt x="5694680" y="3155950"/>
                    <a:pt x="5461000" y="3155950"/>
                  </a:cubicBezTo>
                  <a:lnTo>
                    <a:pt x="889000" y="3155950"/>
                  </a:lnTo>
                  <a:cubicBezTo>
                    <a:pt x="656590" y="3155950"/>
                    <a:pt x="438150" y="3065780"/>
                    <a:pt x="273050" y="2901950"/>
                  </a:cubicBezTo>
                  <a:cubicBezTo>
                    <a:pt x="109220" y="2738120"/>
                    <a:pt x="19050" y="2519680"/>
                    <a:pt x="19050" y="2286000"/>
                  </a:cubicBezTo>
                  <a:lnTo>
                    <a:pt x="19050" y="889000"/>
                  </a:lnTo>
                  <a:cubicBezTo>
                    <a:pt x="19050" y="656590"/>
                    <a:pt x="109220" y="438150"/>
                    <a:pt x="273050" y="273050"/>
                  </a:cubicBezTo>
                  <a:cubicBezTo>
                    <a:pt x="438150" y="109220"/>
                    <a:pt x="656590" y="19050"/>
                    <a:pt x="889000" y="19050"/>
                  </a:cubicBezTo>
                  <a:lnTo>
                    <a:pt x="5461000" y="19050"/>
                  </a:lnTo>
                  <a:moveTo>
                    <a:pt x="5461000" y="0"/>
                  </a:moveTo>
                  <a:lnTo>
                    <a:pt x="889000" y="0"/>
                  </a:lnTo>
                  <a:cubicBezTo>
                    <a:pt x="397510" y="0"/>
                    <a:pt x="0" y="397510"/>
                    <a:pt x="0" y="889000"/>
                  </a:cubicBezTo>
                  <a:lnTo>
                    <a:pt x="0" y="2286000"/>
                  </a:lnTo>
                  <a:cubicBezTo>
                    <a:pt x="0" y="2777490"/>
                    <a:pt x="397510" y="3175000"/>
                    <a:pt x="889000" y="3175000"/>
                  </a:cubicBezTo>
                  <a:lnTo>
                    <a:pt x="5461000" y="3175000"/>
                  </a:lnTo>
                  <a:cubicBezTo>
                    <a:pt x="5952490" y="3175000"/>
                    <a:pt x="6350000" y="2777490"/>
                    <a:pt x="6350000" y="2286000"/>
                  </a:cubicBezTo>
                  <a:lnTo>
                    <a:pt x="6350000" y="889000"/>
                  </a:lnTo>
                  <a:cubicBezTo>
                    <a:pt x="6350000" y="397510"/>
                    <a:pt x="5952490" y="0"/>
                    <a:pt x="5461000" y="0"/>
                  </a:cubicBezTo>
                  <a:lnTo>
                    <a:pt x="5461000" y="0"/>
                  </a:lnTo>
                  <a:close/>
                </a:path>
              </a:pathLst>
            </a:custGeom>
            <a:solidFill>
              <a:srgbClr val="0CC0DF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7697576" y="2940061"/>
            <a:ext cx="1446424" cy="1007237"/>
          </a:xfrm>
          <a:custGeom>
            <a:avLst/>
            <a:gdLst/>
            <a:ahLst/>
            <a:cxnLst/>
            <a:rect r="r" b="b" t="t" l="l"/>
            <a:pathLst>
              <a:path h="1007237" w="1446424">
                <a:moveTo>
                  <a:pt x="0" y="0"/>
                </a:moveTo>
                <a:lnTo>
                  <a:pt x="1446424" y="0"/>
                </a:lnTo>
                <a:lnTo>
                  <a:pt x="1446424" y="1007237"/>
                </a:lnTo>
                <a:lnTo>
                  <a:pt x="0" y="100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437108" y="2440824"/>
            <a:ext cx="4822192" cy="3375534"/>
            <a:chOff x="0" y="0"/>
            <a:chExt cx="6350000" cy="4445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6330950" y="3429000"/>
                  </a:moveTo>
                  <a:cubicBezTo>
                    <a:pt x="6330950" y="3978910"/>
                    <a:pt x="5883910" y="4425950"/>
                    <a:pt x="5334000" y="4425950"/>
                  </a:cubicBezTo>
                  <a:lnTo>
                    <a:pt x="1016000" y="4425950"/>
                  </a:lnTo>
                  <a:cubicBezTo>
                    <a:pt x="466090" y="4425950"/>
                    <a:pt x="19050" y="3978910"/>
                    <a:pt x="19050" y="3429000"/>
                  </a:cubicBezTo>
                  <a:lnTo>
                    <a:pt x="19050" y="1016000"/>
                  </a:lnTo>
                  <a:cubicBezTo>
                    <a:pt x="19050" y="466090"/>
                    <a:pt x="466090" y="19050"/>
                    <a:pt x="1016000" y="19050"/>
                  </a:cubicBezTo>
                  <a:lnTo>
                    <a:pt x="5334000" y="19050"/>
                  </a:lnTo>
                  <a:cubicBezTo>
                    <a:pt x="5883910" y="19050"/>
                    <a:pt x="6330950" y="466090"/>
                    <a:pt x="6330950" y="1016000"/>
                  </a:cubicBezTo>
                  <a:lnTo>
                    <a:pt x="6330950" y="3429000"/>
                  </a:lnTo>
                  <a:moveTo>
                    <a:pt x="6350000" y="3429000"/>
                  </a:moveTo>
                  <a:lnTo>
                    <a:pt x="6350000" y="1016000"/>
                  </a:lnTo>
                  <a:cubicBezTo>
                    <a:pt x="6350000" y="454660"/>
                    <a:pt x="5895340" y="0"/>
                    <a:pt x="5334000" y="0"/>
                  </a:cubicBez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3429000"/>
                  </a:lnTo>
                  <a:cubicBezTo>
                    <a:pt x="0" y="3990340"/>
                    <a:pt x="454660" y="4445000"/>
                    <a:pt x="1016000" y="4445000"/>
                  </a:cubicBezTo>
                  <a:lnTo>
                    <a:pt x="5334000" y="4445000"/>
                  </a:lnTo>
                  <a:cubicBezTo>
                    <a:pt x="5895340" y="4445000"/>
                    <a:pt x="6350000" y="3990340"/>
                    <a:pt x="6350000" y="3429000"/>
                  </a:cubicBezTo>
                  <a:lnTo>
                    <a:pt x="6350000" y="3429000"/>
                  </a:lnTo>
                  <a:close/>
                </a:path>
              </a:pathLst>
            </a:custGeom>
            <a:solidFill>
              <a:srgbClr val="00ACCD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3353699" y="2865522"/>
            <a:ext cx="1279351" cy="1263068"/>
          </a:xfrm>
          <a:custGeom>
            <a:avLst/>
            <a:gdLst/>
            <a:ahLst/>
            <a:cxnLst/>
            <a:rect r="r" b="b" t="t" l="l"/>
            <a:pathLst>
              <a:path h="1263068" w="1279351">
                <a:moveTo>
                  <a:pt x="0" y="0"/>
                </a:moveTo>
                <a:lnTo>
                  <a:pt x="1279351" y="0"/>
                </a:lnTo>
                <a:lnTo>
                  <a:pt x="1279351" y="1263069"/>
                </a:lnTo>
                <a:lnTo>
                  <a:pt x="0" y="1263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624849" y="6548548"/>
            <a:ext cx="1632438" cy="1009144"/>
          </a:xfrm>
          <a:custGeom>
            <a:avLst/>
            <a:gdLst/>
            <a:ahLst/>
            <a:cxnLst/>
            <a:rect r="r" b="b" t="t" l="l"/>
            <a:pathLst>
              <a:path h="1009144" w="1632438">
                <a:moveTo>
                  <a:pt x="0" y="0"/>
                </a:moveTo>
                <a:lnTo>
                  <a:pt x="1632438" y="0"/>
                </a:lnTo>
                <a:lnTo>
                  <a:pt x="1632438" y="1009143"/>
                </a:lnTo>
                <a:lnTo>
                  <a:pt x="0" y="10091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779276" y="5969773"/>
            <a:ext cx="7706555" cy="3853277"/>
            <a:chOff x="0" y="0"/>
            <a:chExt cx="6350000" cy="3175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3175000"/>
            </a:xfrm>
            <a:custGeom>
              <a:avLst/>
              <a:gdLst/>
              <a:ahLst/>
              <a:cxnLst/>
              <a:rect r="r" b="b" t="t" l="l"/>
              <a:pathLst>
                <a:path h="3175000" w="6350000">
                  <a:moveTo>
                    <a:pt x="0" y="2286000"/>
                  </a:moveTo>
                  <a:lnTo>
                    <a:pt x="0" y="889000"/>
                  </a:lnTo>
                  <a:cubicBezTo>
                    <a:pt x="0" y="397510"/>
                    <a:pt x="397510" y="0"/>
                    <a:pt x="889000" y="0"/>
                  </a:cubicBezTo>
                  <a:lnTo>
                    <a:pt x="5461000" y="0"/>
                  </a:lnTo>
                  <a:cubicBezTo>
                    <a:pt x="5952490" y="0"/>
                    <a:pt x="6350000" y="397510"/>
                    <a:pt x="6350000" y="889000"/>
                  </a:cubicBezTo>
                  <a:lnTo>
                    <a:pt x="6350000" y="2286000"/>
                  </a:lnTo>
                  <a:cubicBezTo>
                    <a:pt x="6350000" y="2777490"/>
                    <a:pt x="5952490" y="3175000"/>
                    <a:pt x="5461000" y="3175000"/>
                  </a:cubicBezTo>
                  <a:lnTo>
                    <a:pt x="889000" y="3175000"/>
                  </a:lnTo>
                  <a:cubicBezTo>
                    <a:pt x="397510" y="3175000"/>
                    <a:pt x="0" y="2777490"/>
                    <a:pt x="0" y="228600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3175000"/>
            </a:xfrm>
            <a:custGeom>
              <a:avLst/>
              <a:gdLst/>
              <a:ahLst/>
              <a:cxnLst/>
              <a:rect r="r" b="b" t="t" l="l"/>
              <a:pathLst>
                <a:path h="3175000" w="6350000">
                  <a:moveTo>
                    <a:pt x="5461000" y="19050"/>
                  </a:moveTo>
                  <a:cubicBezTo>
                    <a:pt x="5693410" y="19050"/>
                    <a:pt x="5911850" y="109220"/>
                    <a:pt x="6076950" y="273050"/>
                  </a:cubicBezTo>
                  <a:cubicBezTo>
                    <a:pt x="6240780" y="436880"/>
                    <a:pt x="6330950" y="655320"/>
                    <a:pt x="6330950" y="889000"/>
                  </a:cubicBezTo>
                  <a:lnTo>
                    <a:pt x="6330950" y="2286000"/>
                  </a:lnTo>
                  <a:cubicBezTo>
                    <a:pt x="6330950" y="2518410"/>
                    <a:pt x="6240780" y="2736850"/>
                    <a:pt x="6076950" y="2901950"/>
                  </a:cubicBezTo>
                  <a:cubicBezTo>
                    <a:pt x="5913120" y="3065780"/>
                    <a:pt x="5694680" y="3155950"/>
                    <a:pt x="5461000" y="3155950"/>
                  </a:cubicBezTo>
                  <a:lnTo>
                    <a:pt x="889000" y="3155950"/>
                  </a:lnTo>
                  <a:cubicBezTo>
                    <a:pt x="656590" y="3155950"/>
                    <a:pt x="438150" y="3065780"/>
                    <a:pt x="273050" y="2901950"/>
                  </a:cubicBezTo>
                  <a:cubicBezTo>
                    <a:pt x="109220" y="2738120"/>
                    <a:pt x="19050" y="2519680"/>
                    <a:pt x="19050" y="2286000"/>
                  </a:cubicBezTo>
                  <a:lnTo>
                    <a:pt x="19050" y="889000"/>
                  </a:lnTo>
                  <a:cubicBezTo>
                    <a:pt x="19050" y="656590"/>
                    <a:pt x="109220" y="438150"/>
                    <a:pt x="273050" y="273050"/>
                  </a:cubicBezTo>
                  <a:cubicBezTo>
                    <a:pt x="438150" y="109220"/>
                    <a:pt x="656590" y="19050"/>
                    <a:pt x="889000" y="19050"/>
                  </a:cubicBezTo>
                  <a:lnTo>
                    <a:pt x="5461000" y="19050"/>
                  </a:lnTo>
                  <a:moveTo>
                    <a:pt x="5461000" y="0"/>
                  </a:moveTo>
                  <a:lnTo>
                    <a:pt x="889000" y="0"/>
                  </a:lnTo>
                  <a:cubicBezTo>
                    <a:pt x="397510" y="0"/>
                    <a:pt x="0" y="397510"/>
                    <a:pt x="0" y="889000"/>
                  </a:cubicBezTo>
                  <a:lnTo>
                    <a:pt x="0" y="2286000"/>
                  </a:lnTo>
                  <a:cubicBezTo>
                    <a:pt x="0" y="2777490"/>
                    <a:pt x="397510" y="3175000"/>
                    <a:pt x="889000" y="3175000"/>
                  </a:cubicBezTo>
                  <a:lnTo>
                    <a:pt x="5461000" y="3175000"/>
                  </a:lnTo>
                  <a:cubicBezTo>
                    <a:pt x="5952490" y="3175000"/>
                    <a:pt x="6350000" y="2777490"/>
                    <a:pt x="6350000" y="2286000"/>
                  </a:cubicBezTo>
                  <a:lnTo>
                    <a:pt x="6350000" y="889000"/>
                  </a:lnTo>
                  <a:cubicBezTo>
                    <a:pt x="6350000" y="397510"/>
                    <a:pt x="5952490" y="0"/>
                    <a:pt x="5461000" y="0"/>
                  </a:cubicBezTo>
                  <a:lnTo>
                    <a:pt x="5461000" y="0"/>
                  </a:lnTo>
                  <a:close/>
                </a:path>
              </a:pathLst>
            </a:custGeom>
            <a:solidFill>
              <a:srgbClr val="0CC0DF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613035" y="9067228"/>
            <a:ext cx="1271574" cy="80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26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0777392" y="6403600"/>
            <a:ext cx="1186449" cy="1154091"/>
          </a:xfrm>
          <a:custGeom>
            <a:avLst/>
            <a:gdLst/>
            <a:ahLst/>
            <a:cxnLst/>
            <a:rect r="r" b="b" t="t" l="l"/>
            <a:pathLst>
              <a:path h="1154091" w="1186449">
                <a:moveTo>
                  <a:pt x="0" y="0"/>
                </a:moveTo>
                <a:lnTo>
                  <a:pt x="1186449" y="0"/>
                </a:lnTo>
                <a:lnTo>
                  <a:pt x="1186449" y="1154091"/>
                </a:lnTo>
                <a:lnTo>
                  <a:pt x="0" y="11540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846191" y="895350"/>
            <a:ext cx="15413109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b="true" sz="6500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HOW</a:t>
            </a:r>
            <a:r>
              <a:rPr lang="en-US" b="true" sz="6500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 TO DETERMINE THE PRICE?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27216" y="4385480"/>
            <a:ext cx="3892913" cy="100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24"/>
              </a:lnSpc>
            </a:pPr>
            <a:r>
              <a:rPr lang="en-US" sz="5435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Room Type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606289" y="4385480"/>
            <a:ext cx="3892913" cy="100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24"/>
              </a:lnSpc>
            </a:pPr>
            <a:r>
              <a:rPr lang="en-US" sz="5435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Bedrooms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957130" y="4385480"/>
            <a:ext cx="3892913" cy="100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24"/>
              </a:lnSpc>
            </a:pPr>
            <a:r>
              <a:rPr lang="en-US" sz="5435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Bathrooms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27216" y="7814866"/>
            <a:ext cx="5434182" cy="100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24"/>
              </a:lnSpc>
            </a:pPr>
            <a:r>
              <a:rPr lang="en-US" sz="5435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Accommodates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40039" y="7814866"/>
            <a:ext cx="5434182" cy="100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24"/>
              </a:lnSpc>
            </a:pPr>
            <a:r>
              <a:rPr lang="en-US" sz="5435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Neighbourhood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688516" y="1603977"/>
            <a:ext cx="8105874" cy="8105874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solidFill>
              <a:srgbClr val="FDFDFD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00ACC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-262897" y="310548"/>
            <a:ext cx="17758253" cy="1293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08"/>
              </a:lnSpc>
            </a:pPr>
            <a:r>
              <a:rPr lang="en-US" b="true" sz="7577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WHAT MODELS WE USED?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42088" y="1603977"/>
            <a:ext cx="8105874" cy="810587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solidFill>
              <a:srgbClr val="FDFDFD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00ACCD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842088" y="2649269"/>
            <a:ext cx="8105874" cy="4440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09"/>
              </a:lnSpc>
            </a:pPr>
            <a:r>
              <a:rPr lang="en-US" sz="5748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REGRESSION</a:t>
            </a:r>
            <a:r>
              <a:rPr lang="en-US" sz="5748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MODELS</a:t>
            </a:r>
          </a:p>
          <a:p>
            <a:pPr algn="l">
              <a:lnSpc>
                <a:spcPts val="8909"/>
              </a:lnSpc>
            </a:pPr>
            <a:r>
              <a:rPr lang="en-US" sz="574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--------------------------------</a:t>
            </a:r>
          </a:p>
          <a:p>
            <a:pPr algn="l">
              <a:lnSpc>
                <a:spcPts val="8909"/>
              </a:lnSpc>
            </a:pPr>
            <a:r>
              <a:rPr lang="en-US" sz="574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   </a:t>
            </a:r>
            <a:r>
              <a:rPr lang="en-US" sz="574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Linear Regression</a:t>
            </a:r>
          </a:p>
          <a:p>
            <a:pPr algn="l">
              <a:lnSpc>
                <a:spcPts val="8909"/>
              </a:lnSpc>
            </a:pPr>
            <a:r>
              <a:rPr lang="en-US" sz="574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    </a:t>
            </a:r>
            <a:r>
              <a:rPr lang="en-US" sz="574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KNN Regression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574333">
            <a:off x="-70685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5400000">
            <a:off x="14429858" y="-1383968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6758253"/>
                </a:moveTo>
                <a:lnTo>
                  <a:pt x="4840371" y="6758253"/>
                </a:lnTo>
                <a:lnTo>
                  <a:pt x="4840371" y="0"/>
                </a:lnTo>
                <a:lnTo>
                  <a:pt x="0" y="0"/>
                </a:lnTo>
                <a:lnTo>
                  <a:pt x="0" y="675825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45287" y="5143500"/>
            <a:ext cx="904213" cy="537565"/>
          </a:xfrm>
          <a:custGeom>
            <a:avLst/>
            <a:gdLst/>
            <a:ahLst/>
            <a:cxnLst/>
            <a:rect r="r" b="b" t="t" l="l"/>
            <a:pathLst>
              <a:path h="537565" w="904213">
                <a:moveTo>
                  <a:pt x="0" y="0"/>
                </a:moveTo>
                <a:lnTo>
                  <a:pt x="904213" y="0"/>
                </a:lnTo>
                <a:lnTo>
                  <a:pt x="904213" y="537565"/>
                </a:lnTo>
                <a:lnTo>
                  <a:pt x="0" y="5375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45287" y="6075109"/>
            <a:ext cx="1016107" cy="1014478"/>
          </a:xfrm>
          <a:custGeom>
            <a:avLst/>
            <a:gdLst/>
            <a:ahLst/>
            <a:cxnLst/>
            <a:rect r="r" b="b" t="t" l="l"/>
            <a:pathLst>
              <a:path h="1014478" w="1016107">
                <a:moveTo>
                  <a:pt x="0" y="0"/>
                </a:moveTo>
                <a:lnTo>
                  <a:pt x="1016107" y="0"/>
                </a:lnTo>
                <a:lnTo>
                  <a:pt x="1016107" y="1014478"/>
                </a:lnTo>
                <a:lnTo>
                  <a:pt x="0" y="10144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698041" y="2706419"/>
            <a:ext cx="8244098" cy="5454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4"/>
              </a:lnSpc>
            </a:pPr>
            <a:r>
              <a:rPr lang="en-US" sz="5648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BAGGING</a:t>
            </a:r>
            <a:r>
              <a:rPr lang="en-US" sz="5648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&amp; BOOSTING</a:t>
            </a:r>
          </a:p>
          <a:p>
            <a:pPr algn="l">
              <a:lnSpc>
                <a:spcPts val="8754"/>
              </a:lnSpc>
            </a:pPr>
            <a:r>
              <a:rPr lang="en-US" sz="564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--------------------------------</a:t>
            </a:r>
          </a:p>
          <a:p>
            <a:pPr algn="l">
              <a:lnSpc>
                <a:spcPts val="8754"/>
              </a:lnSpc>
            </a:pPr>
            <a:r>
              <a:rPr lang="en-US" sz="564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   Ra</a:t>
            </a:r>
            <a:r>
              <a:rPr lang="en-US" sz="564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ndom Forest </a:t>
            </a:r>
          </a:p>
          <a:p>
            <a:pPr algn="l">
              <a:lnSpc>
                <a:spcPts val="8754"/>
              </a:lnSpc>
            </a:pPr>
            <a:r>
              <a:rPr lang="en-US" sz="564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   </a:t>
            </a:r>
            <a:r>
              <a:rPr lang="en-US" sz="564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Regressor</a:t>
            </a:r>
          </a:p>
          <a:p>
            <a:pPr algn="l">
              <a:lnSpc>
                <a:spcPts val="8754"/>
              </a:lnSpc>
            </a:pPr>
            <a:r>
              <a:rPr lang="en-US" sz="564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   </a:t>
            </a:r>
            <a:r>
              <a:rPr lang="en-US" sz="5648">
                <a:solidFill>
                  <a:srgbClr val="FA3A2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XGBoo</a:t>
            </a:r>
            <a:r>
              <a:rPr lang="en-US" sz="5648">
                <a:solidFill>
                  <a:srgbClr val="FA3A2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155794" y="5215261"/>
            <a:ext cx="1165667" cy="1367087"/>
          </a:xfrm>
          <a:custGeom>
            <a:avLst/>
            <a:gdLst/>
            <a:ahLst/>
            <a:cxnLst/>
            <a:rect r="r" b="b" t="t" l="l"/>
            <a:pathLst>
              <a:path h="1367087" w="1165667">
                <a:moveTo>
                  <a:pt x="0" y="0"/>
                </a:moveTo>
                <a:lnTo>
                  <a:pt x="1165667" y="0"/>
                </a:lnTo>
                <a:lnTo>
                  <a:pt x="1165667" y="1367087"/>
                </a:lnTo>
                <a:lnTo>
                  <a:pt x="0" y="13670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155794" y="7314849"/>
            <a:ext cx="1204786" cy="845984"/>
          </a:xfrm>
          <a:custGeom>
            <a:avLst/>
            <a:gdLst/>
            <a:ahLst/>
            <a:cxnLst/>
            <a:rect r="r" b="b" t="t" l="l"/>
            <a:pathLst>
              <a:path h="845984" w="1204786">
                <a:moveTo>
                  <a:pt x="0" y="0"/>
                </a:moveTo>
                <a:lnTo>
                  <a:pt x="1204786" y="0"/>
                </a:lnTo>
                <a:lnTo>
                  <a:pt x="1204786" y="845983"/>
                </a:lnTo>
                <a:lnTo>
                  <a:pt x="0" y="8459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016426" y="9172575"/>
            <a:ext cx="1271574" cy="80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27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63968" y="1552008"/>
            <a:ext cx="13160063" cy="8734992"/>
          </a:xfrm>
          <a:custGeom>
            <a:avLst/>
            <a:gdLst/>
            <a:ahLst/>
            <a:cxnLst/>
            <a:rect r="r" b="b" t="t" l="l"/>
            <a:pathLst>
              <a:path h="8734992" w="13160063">
                <a:moveTo>
                  <a:pt x="0" y="0"/>
                </a:moveTo>
                <a:lnTo>
                  <a:pt x="13160064" y="0"/>
                </a:lnTo>
                <a:lnTo>
                  <a:pt x="13160064" y="8734992"/>
                </a:lnTo>
                <a:lnTo>
                  <a:pt x="0" y="873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4874" y="423680"/>
            <a:ext cx="17758253" cy="112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8"/>
              </a:lnSpc>
            </a:pPr>
            <a:r>
              <a:rPr lang="en-US" b="true" sz="6577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HOW THE MODEL FIT OUR RESULT?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02025" y="8994775"/>
            <a:ext cx="1271574" cy="80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28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74333">
            <a:off x="-492173" y="5879173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4"/>
                </a:lnTo>
                <a:lnTo>
                  <a:pt x="0" y="6758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62642" y="3933967"/>
            <a:ext cx="11951614" cy="1437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6"/>
              </a:lnSpc>
              <a:spcBef>
                <a:spcPct val="0"/>
              </a:spcBef>
            </a:pPr>
            <a:r>
              <a:rPr lang="en-US" sz="4168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Support GoTrip in finding </a:t>
            </a:r>
            <a:r>
              <a:rPr lang="en-US" b="true" sz="4168">
                <a:solidFill>
                  <a:srgbClr val="1F77B5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market gaps</a:t>
            </a:r>
            <a:r>
              <a:rPr lang="en-US" sz="4168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and expanding into Singapore.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41415" y="2038413"/>
            <a:ext cx="9205169" cy="13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PROJECT GOALS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98026" y="4084981"/>
            <a:ext cx="1204169" cy="108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9"/>
              </a:lnSpc>
            </a:pPr>
            <a:r>
              <a:rPr lang="en-US" sz="6349">
                <a:solidFill>
                  <a:srgbClr val="1F77B5"/>
                </a:solidFill>
                <a:latin typeface="Alexandria"/>
                <a:ea typeface="Alexandria"/>
                <a:cs typeface="Alexandria"/>
                <a:sym typeface="Alexandria"/>
              </a:rPr>
              <a:t>1.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98026" y="6356961"/>
            <a:ext cx="1204169" cy="108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9"/>
              </a:lnSpc>
            </a:pPr>
            <a:r>
              <a:rPr lang="en-US" sz="6349">
                <a:solidFill>
                  <a:srgbClr val="1F77B5"/>
                </a:solidFill>
                <a:latin typeface="Alexandria"/>
                <a:ea typeface="Alexandria"/>
                <a:cs typeface="Alexandria"/>
                <a:sym typeface="Alexandria"/>
              </a:rPr>
              <a:t>2.</a:t>
            </a:r>
          </a:p>
        </p:txBody>
      </p:sp>
      <p:sp>
        <p:nvSpPr>
          <p:cNvPr name="AutoShape 8" id="8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62642" y="6223727"/>
            <a:ext cx="11951614" cy="1401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96"/>
              </a:lnSpc>
              <a:spcBef>
                <a:spcPct val="0"/>
              </a:spcBef>
            </a:pPr>
            <a:r>
              <a:rPr lang="en-US" sz="4068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Support GoTrip in </a:t>
            </a:r>
            <a:r>
              <a:rPr lang="en-US" b="true" sz="4068">
                <a:solidFill>
                  <a:srgbClr val="1F77B5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maximizing revenue</a:t>
            </a:r>
            <a:r>
              <a:rPr lang="en-US" sz="4068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in the Singapore market.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13794071" y="-958941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6758253"/>
                </a:moveTo>
                <a:lnTo>
                  <a:pt x="4840371" y="6758253"/>
                </a:lnTo>
                <a:lnTo>
                  <a:pt x="4840371" y="0"/>
                </a:lnTo>
                <a:lnTo>
                  <a:pt x="0" y="0"/>
                </a:lnTo>
                <a:lnTo>
                  <a:pt x="0" y="675825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81465" y="1721682"/>
            <a:ext cx="11925071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b="true" sz="7499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SECTION 4 -</a:t>
            </a:r>
            <a:r>
              <a:rPr lang="en-US" b="true" sz="7499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SUGGESTIONS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6214256" y="9019603"/>
            <a:ext cx="1271574" cy="80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29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62855" y="3415812"/>
            <a:ext cx="9362290" cy="6048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99"/>
              </a:lnSpc>
            </a:pPr>
          </a:p>
          <a:p>
            <a:pPr algn="l" marL="1079491" indent="-539745" lvl="1">
              <a:lnSpc>
                <a:spcPts val="8099"/>
              </a:lnSpc>
              <a:buAutoNum type="arabicPeriod" startAt="1"/>
            </a:pPr>
            <a:r>
              <a:rPr lang="en-US" b="true" sz="4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Va</a:t>
            </a:r>
            <a:r>
              <a:rPr lang="en-US" b="true" sz="4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lue </a:t>
            </a:r>
            <a:r>
              <a:rPr lang="en-US" b="true" sz="4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S</a:t>
            </a:r>
            <a:r>
              <a:rPr lang="en-US" b="true" sz="4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tay Labels</a:t>
            </a:r>
          </a:p>
          <a:p>
            <a:pPr algn="l" marL="1079491" indent="-539745" lvl="1">
              <a:lnSpc>
                <a:spcPts val="8099"/>
              </a:lnSpc>
              <a:buAutoNum type="arabicPeriod" startAt="1"/>
            </a:pPr>
            <a:r>
              <a:rPr lang="en-US" b="true" sz="4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Aimming Listings</a:t>
            </a:r>
          </a:p>
          <a:p>
            <a:pPr algn="l" marL="1079491" indent="-539745" lvl="1">
              <a:lnSpc>
                <a:spcPts val="8099"/>
              </a:lnSpc>
              <a:buAutoNum type="arabicPeriod" startAt="1"/>
            </a:pPr>
            <a:r>
              <a:rPr lang="en-US" b="true" sz="4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G</a:t>
            </a:r>
            <a:r>
              <a:rPr lang="en-US" b="true" sz="4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uidelines to input listing </a:t>
            </a:r>
          </a:p>
          <a:p>
            <a:pPr algn="l">
              <a:lnSpc>
                <a:spcPts val="8099"/>
              </a:lnSpc>
            </a:pPr>
            <a:r>
              <a:rPr lang="en-US" sz="49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       </a:t>
            </a:r>
            <a:r>
              <a:rPr lang="en-US" sz="49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for New Host</a:t>
            </a:r>
          </a:p>
          <a:p>
            <a:pPr algn="l">
              <a:lnSpc>
                <a:spcPts val="8099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5400000">
            <a:off x="3307890" y="-843001"/>
            <a:ext cx="4006903" cy="10017257"/>
            <a:chOff x="0" y="0"/>
            <a:chExt cx="254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4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2540000">
                  <a:moveTo>
                    <a:pt x="1778000" y="6350000"/>
                  </a:moveTo>
                  <a:lnTo>
                    <a:pt x="762000" y="6350000"/>
                  </a:lnTo>
                  <a:cubicBezTo>
                    <a:pt x="341630" y="6350000"/>
                    <a:pt x="0" y="6008370"/>
                    <a:pt x="0" y="5588000"/>
                  </a:cubicBezTo>
                  <a:lnTo>
                    <a:pt x="0" y="762000"/>
                  </a:lnTo>
                  <a:cubicBezTo>
                    <a:pt x="0" y="341630"/>
                    <a:pt x="341630" y="0"/>
                    <a:pt x="762000" y="0"/>
                  </a:cubicBezTo>
                  <a:lnTo>
                    <a:pt x="1778000" y="0"/>
                  </a:lnTo>
                  <a:cubicBezTo>
                    <a:pt x="2198370" y="0"/>
                    <a:pt x="2540000" y="341630"/>
                    <a:pt x="2540000" y="762000"/>
                  </a:cubicBezTo>
                  <a:lnTo>
                    <a:pt x="2540000" y="5588000"/>
                  </a:lnTo>
                  <a:cubicBezTo>
                    <a:pt x="2540000" y="6008370"/>
                    <a:pt x="2198370" y="6350000"/>
                    <a:pt x="1778000" y="63500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2540000">
                  <a:moveTo>
                    <a:pt x="1778000" y="19050"/>
                  </a:moveTo>
                  <a:cubicBezTo>
                    <a:pt x="2188210" y="19050"/>
                    <a:pt x="2520950" y="351790"/>
                    <a:pt x="2520950" y="762000"/>
                  </a:cubicBezTo>
                  <a:lnTo>
                    <a:pt x="2520950" y="5588000"/>
                  </a:lnTo>
                  <a:cubicBezTo>
                    <a:pt x="2520950" y="5998210"/>
                    <a:pt x="2188210" y="6330950"/>
                    <a:pt x="1778000" y="6330950"/>
                  </a:cubicBezTo>
                  <a:lnTo>
                    <a:pt x="762000" y="6330950"/>
                  </a:lnTo>
                  <a:cubicBezTo>
                    <a:pt x="351790" y="6330950"/>
                    <a:pt x="19050" y="5998210"/>
                    <a:pt x="19050" y="5588000"/>
                  </a:cubicBezTo>
                  <a:lnTo>
                    <a:pt x="19050" y="762000"/>
                  </a:lnTo>
                  <a:cubicBezTo>
                    <a:pt x="19050" y="351790"/>
                    <a:pt x="351790" y="19050"/>
                    <a:pt x="762000" y="19050"/>
                  </a:cubicBezTo>
                  <a:lnTo>
                    <a:pt x="1778000" y="19050"/>
                  </a:lnTo>
                  <a:moveTo>
                    <a:pt x="1778000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5588000"/>
                  </a:lnTo>
                  <a:cubicBezTo>
                    <a:pt x="0" y="6008370"/>
                    <a:pt x="341630" y="6350000"/>
                    <a:pt x="762000" y="6350000"/>
                  </a:cubicBezTo>
                  <a:lnTo>
                    <a:pt x="1778000" y="6350000"/>
                  </a:lnTo>
                  <a:cubicBezTo>
                    <a:pt x="2198370" y="6350000"/>
                    <a:pt x="2540000" y="6008370"/>
                    <a:pt x="2540000" y="5588000"/>
                  </a:cubicBezTo>
                  <a:lnTo>
                    <a:pt x="2540000" y="762000"/>
                  </a:lnTo>
                  <a:cubicBezTo>
                    <a:pt x="2540000" y="341630"/>
                    <a:pt x="2198370" y="0"/>
                    <a:pt x="1778000" y="0"/>
                  </a:cubicBezTo>
                  <a:lnTo>
                    <a:pt x="1778000" y="0"/>
                  </a:lnTo>
                  <a:close/>
                </a:path>
              </a:pathLst>
            </a:custGeom>
            <a:solidFill>
              <a:srgbClr val="0CC0D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813165" y="885825"/>
            <a:ext cx="12661671" cy="127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b="true" sz="7499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VALUE STAY LABELS: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109968" y="2162176"/>
            <a:ext cx="4860206" cy="6943152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3429000" y="19050"/>
                  </a:moveTo>
                  <a:cubicBezTo>
                    <a:pt x="3978910" y="19050"/>
                    <a:pt x="4425950" y="466090"/>
                    <a:pt x="4425950" y="1016000"/>
                  </a:cubicBezTo>
                  <a:lnTo>
                    <a:pt x="4425950" y="5334000"/>
                  </a:lnTo>
                  <a:cubicBezTo>
                    <a:pt x="4425950" y="5883910"/>
                    <a:pt x="3978910" y="6330950"/>
                    <a:pt x="3429000" y="6330950"/>
                  </a:cubicBezTo>
                  <a:lnTo>
                    <a:pt x="1016000" y="6330950"/>
                  </a:lnTo>
                  <a:cubicBezTo>
                    <a:pt x="466090" y="6330950"/>
                    <a:pt x="19050" y="5883910"/>
                    <a:pt x="19050" y="5334000"/>
                  </a:cubicBezTo>
                  <a:lnTo>
                    <a:pt x="19050" y="1016000"/>
                  </a:lnTo>
                  <a:cubicBezTo>
                    <a:pt x="19050" y="466090"/>
                    <a:pt x="466090" y="19050"/>
                    <a:pt x="1016000" y="19050"/>
                  </a:cubicBezTo>
                  <a:lnTo>
                    <a:pt x="3429000" y="19050"/>
                  </a:lnTo>
                  <a:moveTo>
                    <a:pt x="3429000" y="0"/>
                  </a:move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5334000"/>
                  </a:lnTo>
                  <a:cubicBezTo>
                    <a:pt x="0" y="5895340"/>
                    <a:pt x="454660" y="6350000"/>
                    <a:pt x="1016000" y="6350000"/>
                  </a:cubicBezTo>
                  <a:lnTo>
                    <a:pt x="3429000" y="6350000"/>
                  </a:lnTo>
                  <a:cubicBezTo>
                    <a:pt x="3990340" y="6350000"/>
                    <a:pt x="4445000" y="5895340"/>
                    <a:pt x="4445000" y="5334000"/>
                  </a:cubicBezTo>
                  <a:lnTo>
                    <a:pt x="4445000" y="1016000"/>
                  </a:lnTo>
                  <a:cubicBezTo>
                    <a:pt x="4445000" y="454660"/>
                    <a:pt x="3990340" y="0"/>
                    <a:pt x="3429000" y="0"/>
                  </a:cubicBezTo>
                  <a:lnTo>
                    <a:pt x="3429000" y="0"/>
                  </a:lnTo>
                  <a:close/>
                </a:path>
              </a:pathLst>
            </a:custGeom>
            <a:solidFill>
              <a:srgbClr val="00ACCD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44196" y="2185548"/>
            <a:ext cx="5302647" cy="453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65"/>
              </a:lnSpc>
            </a:pPr>
            <a:r>
              <a:rPr lang="en-US" sz="518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 Evaluate?</a:t>
            </a:r>
          </a:p>
          <a:p>
            <a:pPr algn="l" marL="1120374" indent="-560187" lvl="1">
              <a:lnSpc>
                <a:spcPts val="7265"/>
              </a:lnSpc>
              <a:buFont typeface="Arial"/>
              <a:buChar char="•"/>
            </a:pPr>
            <a:r>
              <a:rPr lang="en-US" sz="518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Click Rate </a:t>
            </a:r>
          </a:p>
          <a:p>
            <a:pPr algn="l" marL="1120374" indent="-560187" lvl="1">
              <a:lnSpc>
                <a:spcPts val="7265"/>
              </a:lnSpc>
              <a:buFont typeface="Arial"/>
              <a:buChar char="•"/>
            </a:pPr>
            <a:r>
              <a:rPr lang="en-US" sz="518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Occupancy rate</a:t>
            </a:r>
          </a:p>
          <a:p>
            <a:pPr algn="l">
              <a:lnSpc>
                <a:spcPts val="7265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true" flipV="false" rot="5400000">
            <a:off x="-487971" y="5023185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4840371" y="0"/>
                </a:moveTo>
                <a:lnTo>
                  <a:pt x="0" y="0"/>
                </a:lnTo>
                <a:lnTo>
                  <a:pt x="0" y="6758253"/>
                </a:lnTo>
                <a:lnTo>
                  <a:pt x="4840371" y="6758253"/>
                </a:lnTo>
                <a:lnTo>
                  <a:pt x="4840371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157431">
            <a:off x="14061218" y="-1860694"/>
            <a:ext cx="5171251" cy="7220238"/>
          </a:xfrm>
          <a:custGeom>
            <a:avLst/>
            <a:gdLst/>
            <a:ahLst/>
            <a:cxnLst/>
            <a:rect r="r" b="b" t="t" l="l"/>
            <a:pathLst>
              <a:path h="7220238" w="5171251">
                <a:moveTo>
                  <a:pt x="5171251" y="7220238"/>
                </a:moveTo>
                <a:lnTo>
                  <a:pt x="0" y="7220238"/>
                </a:lnTo>
                <a:lnTo>
                  <a:pt x="0" y="0"/>
                </a:lnTo>
                <a:lnTo>
                  <a:pt x="5171251" y="0"/>
                </a:lnTo>
                <a:lnTo>
                  <a:pt x="5171251" y="72202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5400000">
            <a:off x="3423958" y="3276757"/>
            <a:ext cx="4005853" cy="10014633"/>
            <a:chOff x="0" y="0"/>
            <a:chExt cx="254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4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2540000">
                  <a:moveTo>
                    <a:pt x="1778000" y="6350000"/>
                  </a:moveTo>
                  <a:lnTo>
                    <a:pt x="762000" y="6350000"/>
                  </a:lnTo>
                  <a:cubicBezTo>
                    <a:pt x="341630" y="6350000"/>
                    <a:pt x="0" y="6008370"/>
                    <a:pt x="0" y="5588000"/>
                  </a:cubicBezTo>
                  <a:lnTo>
                    <a:pt x="0" y="762000"/>
                  </a:lnTo>
                  <a:cubicBezTo>
                    <a:pt x="0" y="341630"/>
                    <a:pt x="341630" y="0"/>
                    <a:pt x="762000" y="0"/>
                  </a:cubicBezTo>
                  <a:lnTo>
                    <a:pt x="1778000" y="0"/>
                  </a:lnTo>
                  <a:cubicBezTo>
                    <a:pt x="2198370" y="0"/>
                    <a:pt x="2540000" y="341630"/>
                    <a:pt x="2540000" y="762000"/>
                  </a:cubicBezTo>
                  <a:lnTo>
                    <a:pt x="2540000" y="5588000"/>
                  </a:lnTo>
                  <a:cubicBezTo>
                    <a:pt x="2540000" y="6008370"/>
                    <a:pt x="2198370" y="6350000"/>
                    <a:pt x="1778000" y="63500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4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2540000">
                  <a:moveTo>
                    <a:pt x="1778000" y="19050"/>
                  </a:moveTo>
                  <a:cubicBezTo>
                    <a:pt x="2188210" y="19050"/>
                    <a:pt x="2520950" y="351790"/>
                    <a:pt x="2520950" y="762000"/>
                  </a:cubicBezTo>
                  <a:lnTo>
                    <a:pt x="2520950" y="5588000"/>
                  </a:lnTo>
                  <a:cubicBezTo>
                    <a:pt x="2520950" y="5998210"/>
                    <a:pt x="2188210" y="6330950"/>
                    <a:pt x="1778000" y="6330950"/>
                  </a:cubicBezTo>
                  <a:lnTo>
                    <a:pt x="762000" y="6330950"/>
                  </a:lnTo>
                  <a:cubicBezTo>
                    <a:pt x="351790" y="6330950"/>
                    <a:pt x="19050" y="5998210"/>
                    <a:pt x="19050" y="5588000"/>
                  </a:cubicBezTo>
                  <a:lnTo>
                    <a:pt x="19050" y="762000"/>
                  </a:lnTo>
                  <a:cubicBezTo>
                    <a:pt x="19050" y="351790"/>
                    <a:pt x="351790" y="19050"/>
                    <a:pt x="762000" y="19050"/>
                  </a:cubicBezTo>
                  <a:lnTo>
                    <a:pt x="1778000" y="19050"/>
                  </a:lnTo>
                  <a:moveTo>
                    <a:pt x="1778000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5588000"/>
                  </a:lnTo>
                  <a:cubicBezTo>
                    <a:pt x="0" y="6008370"/>
                    <a:pt x="341630" y="6350000"/>
                    <a:pt x="762000" y="6350000"/>
                  </a:cubicBezTo>
                  <a:lnTo>
                    <a:pt x="1778000" y="6350000"/>
                  </a:lnTo>
                  <a:cubicBezTo>
                    <a:pt x="2198370" y="6350000"/>
                    <a:pt x="2540000" y="6008370"/>
                    <a:pt x="2540000" y="5588000"/>
                  </a:cubicBezTo>
                  <a:lnTo>
                    <a:pt x="2540000" y="762000"/>
                  </a:lnTo>
                  <a:cubicBezTo>
                    <a:pt x="2540000" y="341630"/>
                    <a:pt x="2198370" y="0"/>
                    <a:pt x="1778000" y="0"/>
                  </a:cubicBezTo>
                  <a:lnTo>
                    <a:pt x="1778000" y="0"/>
                  </a:lnTo>
                  <a:close/>
                </a:path>
              </a:pathLst>
            </a:custGeom>
            <a:solidFill>
              <a:srgbClr val="0CC0D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6214256" y="9019603"/>
            <a:ext cx="1271574" cy="80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30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6332782"/>
            <a:ext cx="10081268" cy="544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65"/>
              </a:lnSpc>
            </a:pPr>
            <a:r>
              <a:rPr lang="en-US" sz="518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Benefits?</a:t>
            </a:r>
          </a:p>
          <a:p>
            <a:pPr algn="l" marL="1120374" indent="-560187" lvl="1">
              <a:lnSpc>
                <a:spcPts val="7265"/>
              </a:lnSpc>
              <a:buFont typeface="Arial"/>
              <a:buChar char="•"/>
            </a:pPr>
            <a:r>
              <a:rPr lang="en-US" sz="518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Spec</a:t>
            </a:r>
            <a:r>
              <a:rPr lang="en-US" sz="518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ific Search Filter</a:t>
            </a:r>
          </a:p>
          <a:p>
            <a:pPr algn="l" marL="1120374" indent="-560187" lvl="1">
              <a:lnSpc>
                <a:spcPts val="7265"/>
              </a:lnSpc>
              <a:buFont typeface="Arial"/>
              <a:buChar char="•"/>
            </a:pPr>
            <a:r>
              <a:rPr lang="en-US" sz="518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Featuring on Themed Landing Pages</a:t>
            </a:r>
          </a:p>
          <a:p>
            <a:pPr algn="l">
              <a:lnSpc>
                <a:spcPts val="7265"/>
              </a:lnSpc>
            </a:pPr>
          </a:p>
          <a:p>
            <a:pPr algn="ctr">
              <a:lnSpc>
                <a:spcPts val="7265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30341" y="2461465"/>
            <a:ext cx="10081268" cy="453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65"/>
              </a:lnSpc>
            </a:pPr>
            <a:r>
              <a:rPr lang="en-US" sz="518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 How?</a:t>
            </a:r>
          </a:p>
          <a:p>
            <a:pPr algn="l" marL="1120374" indent="-560187" lvl="1">
              <a:lnSpc>
                <a:spcPts val="7265"/>
              </a:lnSpc>
              <a:buFont typeface="Arial"/>
              <a:buChar char="•"/>
            </a:pPr>
            <a:r>
              <a:rPr lang="en-US" sz="518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Distance from Tourist Spot:  </a:t>
            </a:r>
          </a:p>
          <a:p>
            <a:pPr algn="l">
              <a:lnSpc>
                <a:spcPts val="7265"/>
              </a:lnSpc>
            </a:pPr>
            <a:r>
              <a:rPr lang="en-US" sz="518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 1-2km</a:t>
            </a:r>
          </a:p>
          <a:p>
            <a:pPr algn="l" marL="1120374" indent="-560187" lvl="1">
              <a:lnSpc>
                <a:spcPts val="7265"/>
              </a:lnSpc>
              <a:buFont typeface="Arial"/>
              <a:buChar char="•"/>
            </a:pPr>
            <a:r>
              <a:rPr lang="en-US" sz="518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Near New Tourist Spots</a:t>
            </a:r>
          </a:p>
          <a:p>
            <a:pPr algn="ctr">
              <a:lnSpc>
                <a:spcPts val="7265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240614" y="3901460"/>
            <a:ext cx="5831278" cy="4081894"/>
            <a:chOff x="0" y="0"/>
            <a:chExt cx="6350000" cy="444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6330950" y="3429000"/>
                  </a:moveTo>
                  <a:cubicBezTo>
                    <a:pt x="6330950" y="3978910"/>
                    <a:pt x="5883910" y="4425950"/>
                    <a:pt x="5334000" y="4425950"/>
                  </a:cubicBezTo>
                  <a:lnTo>
                    <a:pt x="1016000" y="4425950"/>
                  </a:lnTo>
                  <a:cubicBezTo>
                    <a:pt x="466090" y="4425950"/>
                    <a:pt x="19050" y="3978910"/>
                    <a:pt x="19050" y="3429000"/>
                  </a:cubicBezTo>
                  <a:lnTo>
                    <a:pt x="19050" y="1016000"/>
                  </a:lnTo>
                  <a:cubicBezTo>
                    <a:pt x="19050" y="466090"/>
                    <a:pt x="466090" y="19050"/>
                    <a:pt x="1016000" y="19050"/>
                  </a:cubicBezTo>
                  <a:lnTo>
                    <a:pt x="5334000" y="19050"/>
                  </a:lnTo>
                  <a:cubicBezTo>
                    <a:pt x="5883910" y="19050"/>
                    <a:pt x="6330950" y="466090"/>
                    <a:pt x="6330950" y="1016000"/>
                  </a:cubicBezTo>
                  <a:lnTo>
                    <a:pt x="6330950" y="3429000"/>
                  </a:lnTo>
                  <a:moveTo>
                    <a:pt x="6350000" y="3429000"/>
                  </a:moveTo>
                  <a:lnTo>
                    <a:pt x="6350000" y="1016000"/>
                  </a:lnTo>
                  <a:cubicBezTo>
                    <a:pt x="6350000" y="454660"/>
                    <a:pt x="5895340" y="0"/>
                    <a:pt x="5334000" y="0"/>
                  </a:cubicBez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3429000"/>
                  </a:lnTo>
                  <a:cubicBezTo>
                    <a:pt x="0" y="3990340"/>
                    <a:pt x="454660" y="4445000"/>
                    <a:pt x="1016000" y="4445000"/>
                  </a:cubicBezTo>
                  <a:lnTo>
                    <a:pt x="5334000" y="4445000"/>
                  </a:lnTo>
                  <a:cubicBezTo>
                    <a:pt x="5895340" y="4445000"/>
                    <a:pt x="6350000" y="3990340"/>
                    <a:pt x="6350000" y="3429000"/>
                  </a:cubicBezTo>
                  <a:lnTo>
                    <a:pt x="6350000" y="3429000"/>
                  </a:lnTo>
                  <a:close/>
                </a:path>
              </a:pathLst>
            </a:custGeom>
            <a:solidFill>
              <a:srgbClr val="00ACCD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02149" y="3901460"/>
            <a:ext cx="5831278" cy="4081894"/>
            <a:chOff x="0" y="0"/>
            <a:chExt cx="6350000" cy="4445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6330950" y="3429000"/>
                  </a:moveTo>
                  <a:cubicBezTo>
                    <a:pt x="6330950" y="3978910"/>
                    <a:pt x="5883910" y="4425950"/>
                    <a:pt x="5334000" y="4425950"/>
                  </a:cubicBezTo>
                  <a:lnTo>
                    <a:pt x="1016000" y="4425950"/>
                  </a:lnTo>
                  <a:cubicBezTo>
                    <a:pt x="466090" y="4425950"/>
                    <a:pt x="19050" y="3978910"/>
                    <a:pt x="19050" y="3429000"/>
                  </a:cubicBezTo>
                  <a:lnTo>
                    <a:pt x="19050" y="1016000"/>
                  </a:lnTo>
                  <a:cubicBezTo>
                    <a:pt x="19050" y="466090"/>
                    <a:pt x="466090" y="19050"/>
                    <a:pt x="1016000" y="19050"/>
                  </a:cubicBezTo>
                  <a:lnTo>
                    <a:pt x="5334000" y="19050"/>
                  </a:lnTo>
                  <a:cubicBezTo>
                    <a:pt x="5883910" y="19050"/>
                    <a:pt x="6330950" y="466090"/>
                    <a:pt x="6330950" y="1016000"/>
                  </a:cubicBezTo>
                  <a:lnTo>
                    <a:pt x="6330950" y="3429000"/>
                  </a:lnTo>
                  <a:moveTo>
                    <a:pt x="6350000" y="3429000"/>
                  </a:moveTo>
                  <a:lnTo>
                    <a:pt x="6350000" y="1016000"/>
                  </a:lnTo>
                  <a:cubicBezTo>
                    <a:pt x="6350000" y="454660"/>
                    <a:pt x="5895340" y="0"/>
                    <a:pt x="5334000" y="0"/>
                  </a:cubicBez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3429000"/>
                  </a:lnTo>
                  <a:cubicBezTo>
                    <a:pt x="0" y="3990340"/>
                    <a:pt x="454660" y="4445000"/>
                    <a:pt x="1016000" y="4445000"/>
                  </a:cubicBezTo>
                  <a:lnTo>
                    <a:pt x="5334000" y="4445000"/>
                  </a:lnTo>
                  <a:cubicBezTo>
                    <a:pt x="5895340" y="4445000"/>
                    <a:pt x="6350000" y="3990340"/>
                    <a:pt x="6350000" y="3429000"/>
                  </a:cubicBezTo>
                  <a:lnTo>
                    <a:pt x="6350000" y="3429000"/>
                  </a:lnTo>
                  <a:close/>
                </a:path>
              </a:pathLst>
            </a:custGeom>
            <a:solidFill>
              <a:srgbClr val="00ACC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6214256" y="9019603"/>
            <a:ext cx="1271574" cy="80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31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1085" y="1454611"/>
            <a:ext cx="17485830" cy="260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b="true" sz="7499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AIMMING LISTINGS:</a:t>
            </a:r>
          </a:p>
          <a:p>
            <a:pPr algn="ctr">
              <a:lnSpc>
                <a:spcPts val="10499"/>
              </a:lnSpc>
            </a:pPr>
            <a:r>
              <a:rPr lang="en-US" b="true" sz="7499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WHAT LISTING WE WANT?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228361" y="3901460"/>
            <a:ext cx="5831278" cy="4081894"/>
            <a:chOff x="0" y="0"/>
            <a:chExt cx="6350000" cy="4445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6330950" y="3429000"/>
                  </a:moveTo>
                  <a:cubicBezTo>
                    <a:pt x="6330950" y="3978910"/>
                    <a:pt x="5883910" y="4425950"/>
                    <a:pt x="5334000" y="4425950"/>
                  </a:cubicBezTo>
                  <a:lnTo>
                    <a:pt x="1016000" y="4425950"/>
                  </a:lnTo>
                  <a:cubicBezTo>
                    <a:pt x="466090" y="4425950"/>
                    <a:pt x="19050" y="3978910"/>
                    <a:pt x="19050" y="3429000"/>
                  </a:cubicBezTo>
                  <a:lnTo>
                    <a:pt x="19050" y="1016000"/>
                  </a:lnTo>
                  <a:cubicBezTo>
                    <a:pt x="19050" y="466090"/>
                    <a:pt x="466090" y="19050"/>
                    <a:pt x="1016000" y="19050"/>
                  </a:cubicBezTo>
                  <a:lnTo>
                    <a:pt x="5334000" y="19050"/>
                  </a:lnTo>
                  <a:cubicBezTo>
                    <a:pt x="5883910" y="19050"/>
                    <a:pt x="6330950" y="466090"/>
                    <a:pt x="6330950" y="1016000"/>
                  </a:cubicBezTo>
                  <a:lnTo>
                    <a:pt x="6330950" y="3429000"/>
                  </a:lnTo>
                  <a:moveTo>
                    <a:pt x="6350000" y="3429000"/>
                  </a:moveTo>
                  <a:lnTo>
                    <a:pt x="6350000" y="1016000"/>
                  </a:lnTo>
                  <a:cubicBezTo>
                    <a:pt x="6350000" y="454660"/>
                    <a:pt x="5895340" y="0"/>
                    <a:pt x="5334000" y="0"/>
                  </a:cubicBez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3429000"/>
                  </a:lnTo>
                  <a:cubicBezTo>
                    <a:pt x="0" y="3990340"/>
                    <a:pt x="454660" y="4445000"/>
                    <a:pt x="1016000" y="4445000"/>
                  </a:cubicBezTo>
                  <a:lnTo>
                    <a:pt x="5334000" y="4445000"/>
                  </a:lnTo>
                  <a:cubicBezTo>
                    <a:pt x="5895340" y="4445000"/>
                    <a:pt x="6350000" y="3990340"/>
                    <a:pt x="6350000" y="3429000"/>
                  </a:cubicBezTo>
                  <a:lnTo>
                    <a:pt x="6350000" y="3429000"/>
                  </a:lnTo>
                  <a:close/>
                </a:path>
              </a:pathLst>
            </a:custGeom>
            <a:solidFill>
              <a:srgbClr val="00ACCD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5400000">
            <a:off x="234115" y="-174437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4"/>
                </a:lnTo>
                <a:lnTo>
                  <a:pt x="0" y="6758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992720">
            <a:off x="13337658" y="4604228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4840371" y="0"/>
                </a:moveTo>
                <a:lnTo>
                  <a:pt x="0" y="0"/>
                </a:lnTo>
                <a:lnTo>
                  <a:pt x="0" y="6758253"/>
                </a:lnTo>
                <a:lnTo>
                  <a:pt x="4840371" y="6758253"/>
                </a:lnTo>
                <a:lnTo>
                  <a:pt x="48403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506470" y="4220224"/>
            <a:ext cx="1044459" cy="1087978"/>
          </a:xfrm>
          <a:custGeom>
            <a:avLst/>
            <a:gdLst/>
            <a:ahLst/>
            <a:cxnLst/>
            <a:rect r="r" b="b" t="t" l="l"/>
            <a:pathLst>
              <a:path h="1087978" w="1044459">
                <a:moveTo>
                  <a:pt x="0" y="0"/>
                </a:moveTo>
                <a:lnTo>
                  <a:pt x="1044460" y="0"/>
                </a:lnTo>
                <a:lnTo>
                  <a:pt x="1044460" y="1087978"/>
                </a:lnTo>
                <a:lnTo>
                  <a:pt x="0" y="10879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916889" y="4302722"/>
            <a:ext cx="832363" cy="922983"/>
          </a:xfrm>
          <a:custGeom>
            <a:avLst/>
            <a:gdLst/>
            <a:ahLst/>
            <a:cxnLst/>
            <a:rect r="r" b="b" t="t" l="l"/>
            <a:pathLst>
              <a:path h="922983" w="832363">
                <a:moveTo>
                  <a:pt x="0" y="0"/>
                </a:moveTo>
                <a:lnTo>
                  <a:pt x="832363" y="0"/>
                </a:lnTo>
                <a:lnTo>
                  <a:pt x="832363" y="922983"/>
                </a:lnTo>
                <a:lnTo>
                  <a:pt x="0" y="922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893197" y="4302722"/>
            <a:ext cx="948861" cy="922983"/>
          </a:xfrm>
          <a:custGeom>
            <a:avLst/>
            <a:gdLst/>
            <a:ahLst/>
            <a:cxnLst/>
            <a:rect r="r" b="b" t="t" l="l"/>
            <a:pathLst>
              <a:path h="922983" w="948861">
                <a:moveTo>
                  <a:pt x="0" y="0"/>
                </a:moveTo>
                <a:lnTo>
                  <a:pt x="948861" y="0"/>
                </a:lnTo>
                <a:lnTo>
                  <a:pt x="948861" y="922983"/>
                </a:lnTo>
                <a:lnTo>
                  <a:pt x="0" y="9229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01085" y="5127520"/>
            <a:ext cx="5649995" cy="3139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24"/>
              </a:lnSpc>
            </a:pPr>
            <a:r>
              <a:rPr lang="en-US" sz="5435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Room Type:</a:t>
            </a:r>
          </a:p>
          <a:p>
            <a:pPr algn="l">
              <a:lnSpc>
                <a:spcPts val="8424"/>
              </a:lnSpc>
            </a:pPr>
            <a:r>
              <a:rPr lang="en-US" sz="543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Entire House/Apt</a:t>
            </a:r>
          </a:p>
          <a:p>
            <a:pPr algn="l">
              <a:lnSpc>
                <a:spcPts val="8424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345389" y="5044730"/>
            <a:ext cx="5649995" cy="3139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24"/>
              </a:lnSpc>
            </a:pPr>
            <a:r>
              <a:rPr lang="en-US" sz="5435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Price Range:</a:t>
            </a:r>
          </a:p>
          <a:p>
            <a:pPr algn="l">
              <a:lnSpc>
                <a:spcPts val="8424"/>
              </a:lnSpc>
            </a:pPr>
            <a:r>
              <a:rPr lang="en-US" sz="543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Mid-range</a:t>
            </a:r>
          </a:p>
          <a:p>
            <a:pPr algn="l">
              <a:lnSpc>
                <a:spcPts val="8424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6320849" y="5127227"/>
            <a:ext cx="5649995" cy="3139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24"/>
              </a:lnSpc>
            </a:pPr>
            <a:r>
              <a:rPr lang="en-US" sz="5435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Location:</a:t>
            </a:r>
          </a:p>
          <a:p>
            <a:pPr algn="l">
              <a:lnSpc>
                <a:spcPts val="8424"/>
              </a:lnSpc>
            </a:pPr>
            <a:r>
              <a:rPr lang="en-US" sz="543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New Tourist Spot </a:t>
            </a:r>
          </a:p>
          <a:p>
            <a:pPr algn="l">
              <a:lnSpc>
                <a:spcPts val="8424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4611655"/>
            <a:ext cx="6638064" cy="4646645"/>
            <a:chOff x="0" y="0"/>
            <a:chExt cx="6350000" cy="444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6330950" y="3429000"/>
                  </a:moveTo>
                  <a:cubicBezTo>
                    <a:pt x="6330950" y="3978910"/>
                    <a:pt x="5883910" y="4425950"/>
                    <a:pt x="5334000" y="4425950"/>
                  </a:cubicBezTo>
                  <a:lnTo>
                    <a:pt x="1016000" y="4425950"/>
                  </a:lnTo>
                  <a:cubicBezTo>
                    <a:pt x="466090" y="4425950"/>
                    <a:pt x="19050" y="3978910"/>
                    <a:pt x="19050" y="3429000"/>
                  </a:cubicBezTo>
                  <a:lnTo>
                    <a:pt x="19050" y="1016000"/>
                  </a:lnTo>
                  <a:cubicBezTo>
                    <a:pt x="19050" y="466090"/>
                    <a:pt x="466090" y="19050"/>
                    <a:pt x="1016000" y="19050"/>
                  </a:cubicBezTo>
                  <a:lnTo>
                    <a:pt x="5334000" y="19050"/>
                  </a:lnTo>
                  <a:cubicBezTo>
                    <a:pt x="5883910" y="19050"/>
                    <a:pt x="6330950" y="466090"/>
                    <a:pt x="6330950" y="1016000"/>
                  </a:cubicBezTo>
                  <a:lnTo>
                    <a:pt x="6330950" y="3429000"/>
                  </a:lnTo>
                  <a:moveTo>
                    <a:pt x="6350000" y="3429000"/>
                  </a:moveTo>
                  <a:lnTo>
                    <a:pt x="6350000" y="1016000"/>
                  </a:lnTo>
                  <a:cubicBezTo>
                    <a:pt x="6350000" y="454660"/>
                    <a:pt x="5895340" y="0"/>
                    <a:pt x="5334000" y="0"/>
                  </a:cubicBez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3429000"/>
                  </a:lnTo>
                  <a:cubicBezTo>
                    <a:pt x="0" y="3990340"/>
                    <a:pt x="454660" y="4445000"/>
                    <a:pt x="1016000" y="4445000"/>
                  </a:cubicBezTo>
                  <a:lnTo>
                    <a:pt x="5334000" y="4445000"/>
                  </a:lnTo>
                  <a:cubicBezTo>
                    <a:pt x="5895340" y="4445000"/>
                    <a:pt x="6350000" y="3990340"/>
                    <a:pt x="6350000" y="3429000"/>
                  </a:cubicBezTo>
                  <a:lnTo>
                    <a:pt x="6350000" y="3429000"/>
                  </a:lnTo>
                  <a:close/>
                </a:path>
              </a:pathLst>
            </a:custGeom>
            <a:solidFill>
              <a:srgbClr val="00ACC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01085" y="1514997"/>
            <a:ext cx="17485830" cy="260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b="true" sz="7499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GU</a:t>
            </a:r>
            <a:r>
              <a:rPr lang="en-US" b="true" sz="7499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IDELINES TO INPUT NUMBER OF ROOM FOR NEW HOST: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582619">
            <a:off x="14191415" y="-1721255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4840371" y="6758253"/>
                </a:moveTo>
                <a:lnTo>
                  <a:pt x="0" y="6758253"/>
                </a:lnTo>
                <a:lnTo>
                  <a:pt x="0" y="0"/>
                </a:lnTo>
                <a:lnTo>
                  <a:pt x="4840371" y="0"/>
                </a:lnTo>
                <a:lnTo>
                  <a:pt x="4840371" y="675825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791192" y="4611655"/>
            <a:ext cx="5254565" cy="3678196"/>
            <a:chOff x="0" y="0"/>
            <a:chExt cx="6350000" cy="4445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6330950" y="3429000"/>
                  </a:moveTo>
                  <a:cubicBezTo>
                    <a:pt x="6330950" y="3978910"/>
                    <a:pt x="5883910" y="4425950"/>
                    <a:pt x="5334000" y="4425950"/>
                  </a:cubicBezTo>
                  <a:lnTo>
                    <a:pt x="1016000" y="4425950"/>
                  </a:lnTo>
                  <a:cubicBezTo>
                    <a:pt x="466090" y="4425950"/>
                    <a:pt x="19050" y="3978910"/>
                    <a:pt x="19050" y="3429000"/>
                  </a:cubicBezTo>
                  <a:lnTo>
                    <a:pt x="19050" y="1016000"/>
                  </a:lnTo>
                  <a:cubicBezTo>
                    <a:pt x="19050" y="466090"/>
                    <a:pt x="466090" y="19050"/>
                    <a:pt x="1016000" y="19050"/>
                  </a:cubicBezTo>
                  <a:lnTo>
                    <a:pt x="5334000" y="19050"/>
                  </a:lnTo>
                  <a:cubicBezTo>
                    <a:pt x="5883910" y="19050"/>
                    <a:pt x="6330950" y="466090"/>
                    <a:pt x="6330950" y="1016000"/>
                  </a:cubicBezTo>
                  <a:lnTo>
                    <a:pt x="6330950" y="3429000"/>
                  </a:lnTo>
                  <a:moveTo>
                    <a:pt x="6350000" y="3429000"/>
                  </a:moveTo>
                  <a:lnTo>
                    <a:pt x="6350000" y="1016000"/>
                  </a:lnTo>
                  <a:cubicBezTo>
                    <a:pt x="6350000" y="454660"/>
                    <a:pt x="5895340" y="0"/>
                    <a:pt x="5334000" y="0"/>
                  </a:cubicBez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3429000"/>
                  </a:lnTo>
                  <a:cubicBezTo>
                    <a:pt x="0" y="3990340"/>
                    <a:pt x="454660" y="4445000"/>
                    <a:pt x="1016000" y="4445000"/>
                  </a:cubicBezTo>
                  <a:lnTo>
                    <a:pt x="5334000" y="4445000"/>
                  </a:lnTo>
                  <a:cubicBezTo>
                    <a:pt x="5895340" y="4445000"/>
                    <a:pt x="6350000" y="3990340"/>
                    <a:pt x="6350000" y="3429000"/>
                  </a:cubicBezTo>
                  <a:lnTo>
                    <a:pt x="6350000" y="3429000"/>
                  </a:lnTo>
                  <a:close/>
                </a:path>
              </a:pathLst>
            </a:custGeom>
            <a:solidFill>
              <a:srgbClr val="00ACCD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182081" y="5038127"/>
            <a:ext cx="863676" cy="863676"/>
          </a:xfrm>
          <a:custGeom>
            <a:avLst/>
            <a:gdLst/>
            <a:ahLst/>
            <a:cxnLst/>
            <a:rect r="r" b="b" t="t" l="l"/>
            <a:pathLst>
              <a:path h="863676" w="863676">
                <a:moveTo>
                  <a:pt x="0" y="0"/>
                </a:moveTo>
                <a:lnTo>
                  <a:pt x="863676" y="0"/>
                </a:lnTo>
                <a:lnTo>
                  <a:pt x="863676" y="863676"/>
                </a:lnTo>
                <a:lnTo>
                  <a:pt x="0" y="863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50026" y="8289851"/>
            <a:ext cx="9709274" cy="815477"/>
          </a:xfrm>
          <a:custGeom>
            <a:avLst/>
            <a:gdLst/>
            <a:ahLst/>
            <a:cxnLst/>
            <a:rect r="r" b="b" t="t" l="l"/>
            <a:pathLst>
              <a:path h="815477" w="9709274">
                <a:moveTo>
                  <a:pt x="0" y="0"/>
                </a:moveTo>
                <a:lnTo>
                  <a:pt x="9709274" y="0"/>
                </a:lnTo>
                <a:lnTo>
                  <a:pt x="9709274" y="815477"/>
                </a:lnTo>
                <a:lnTo>
                  <a:pt x="0" y="8154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214256" y="9019603"/>
            <a:ext cx="1271574" cy="80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32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2788" y="4972050"/>
            <a:ext cx="6443976" cy="3870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1"/>
              </a:lnSpc>
            </a:pPr>
            <a:r>
              <a:rPr lang="en-US" sz="4994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Format the number of Bedroom, Bathroom.</a:t>
            </a:r>
          </a:p>
          <a:p>
            <a:pPr algn="l">
              <a:lnSpc>
                <a:spcPts val="7741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106677" y="4972050"/>
            <a:ext cx="6443976" cy="92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1"/>
              </a:lnSpc>
            </a:pPr>
            <a:r>
              <a:rPr lang="en-US" sz="4994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Empty Value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68325" y="3022669"/>
            <a:ext cx="12951349" cy="4013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b="true" sz="11505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THANK YOU</a:t>
            </a:r>
          </a:p>
          <a:p>
            <a:pPr algn="ctr">
              <a:lnSpc>
                <a:spcPts val="16107"/>
              </a:lnSpc>
            </a:pPr>
            <a:r>
              <a:rPr lang="en-US" b="true" sz="11505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AND Q&amp;A TIME!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6214256" y="9019603"/>
            <a:ext cx="1271574" cy="80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33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596568" y="4772586"/>
            <a:ext cx="4780408" cy="219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No.2 in Asia for average housing prices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-574333">
            <a:off x="14124788" y="6387109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4840371" y="0"/>
                </a:moveTo>
                <a:lnTo>
                  <a:pt x="0" y="0"/>
                </a:lnTo>
                <a:lnTo>
                  <a:pt x="0" y="6758253"/>
                </a:lnTo>
                <a:lnTo>
                  <a:pt x="4840371" y="6758253"/>
                </a:lnTo>
                <a:lnTo>
                  <a:pt x="48403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6898" y="1816711"/>
            <a:ext cx="13098113" cy="8186320"/>
          </a:xfrm>
          <a:custGeom>
            <a:avLst/>
            <a:gdLst/>
            <a:ahLst/>
            <a:cxnLst/>
            <a:rect r="r" b="b" t="t" l="l"/>
            <a:pathLst>
              <a:path h="8186320" w="13098113">
                <a:moveTo>
                  <a:pt x="0" y="0"/>
                </a:moveTo>
                <a:lnTo>
                  <a:pt x="13098113" y="0"/>
                </a:lnTo>
                <a:lnTo>
                  <a:pt x="13098113" y="8186320"/>
                </a:lnTo>
                <a:lnTo>
                  <a:pt x="0" y="8186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70423" y="268288"/>
            <a:ext cx="13547154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b="true" sz="8000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HOW SINGAPORE LIKES？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4333">
            <a:off x="-762886" y="5520321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05705" y="1838773"/>
            <a:ext cx="12880126" cy="7985678"/>
          </a:xfrm>
          <a:custGeom>
            <a:avLst/>
            <a:gdLst/>
            <a:ahLst/>
            <a:cxnLst/>
            <a:rect r="r" b="b" t="t" l="l"/>
            <a:pathLst>
              <a:path h="7985678" w="12880126">
                <a:moveTo>
                  <a:pt x="0" y="0"/>
                </a:moveTo>
                <a:lnTo>
                  <a:pt x="12880125" y="0"/>
                </a:lnTo>
                <a:lnTo>
                  <a:pt x="12880125" y="7985678"/>
                </a:lnTo>
                <a:lnTo>
                  <a:pt x="0" y="7985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00000">
            <a:off x="16953539" y="-2756378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4840370" y="0"/>
                </a:moveTo>
                <a:lnTo>
                  <a:pt x="0" y="0"/>
                </a:lnTo>
                <a:lnTo>
                  <a:pt x="0" y="6758253"/>
                </a:lnTo>
                <a:lnTo>
                  <a:pt x="4840370" y="6758253"/>
                </a:lnTo>
                <a:lnTo>
                  <a:pt x="48403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8013" y="3619948"/>
            <a:ext cx="4592628" cy="3702787"/>
          </a:xfrm>
          <a:custGeom>
            <a:avLst/>
            <a:gdLst/>
            <a:ahLst/>
            <a:cxnLst/>
            <a:rect r="r" b="b" t="t" l="l"/>
            <a:pathLst>
              <a:path h="3702787" w="4592628">
                <a:moveTo>
                  <a:pt x="0" y="0"/>
                </a:moveTo>
                <a:lnTo>
                  <a:pt x="4592628" y="0"/>
                </a:lnTo>
                <a:lnTo>
                  <a:pt x="4592628" y="3702787"/>
                </a:lnTo>
                <a:lnTo>
                  <a:pt x="0" y="37027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8750" r="0" b="-1594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04403" y="470348"/>
            <a:ext cx="15123595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b="true" sz="8000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WHERE DO TOURISTS STAY?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6416" y="881372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9781" y="3737791"/>
            <a:ext cx="4171941" cy="339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u="sng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Supply-Demand Rate</a:t>
            </a:r>
          </a:p>
          <a:p>
            <a:pPr algn="r">
              <a:lnSpc>
                <a:spcPts val="2100"/>
              </a:lnSpc>
            </a:pPr>
          </a:p>
          <a:p>
            <a:pPr algn="r">
              <a:lnSpc>
                <a:spcPts val="4199"/>
              </a:lnSpc>
            </a:pPr>
            <a:r>
              <a:rPr lang="en-US" sz="2999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Marina South     </a:t>
            </a:r>
            <a:r>
              <a:rPr lang="en-US" sz="2999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13.90%</a:t>
            </a:r>
          </a:p>
          <a:p>
            <a:pPr algn="r">
              <a:lnSpc>
                <a:spcPts val="4199"/>
              </a:lnSpc>
            </a:pPr>
            <a:r>
              <a:rPr lang="en-US" sz="2999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Singapore River   8.82% Punggol                  5.74%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Museum                  5.38%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Downtown Core  5.10%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15399" y="843287"/>
            <a:ext cx="13572601" cy="8415013"/>
          </a:xfrm>
          <a:custGeom>
            <a:avLst/>
            <a:gdLst/>
            <a:ahLst/>
            <a:cxnLst/>
            <a:rect r="r" b="b" t="t" l="l"/>
            <a:pathLst>
              <a:path h="8415013" w="13572601">
                <a:moveTo>
                  <a:pt x="0" y="0"/>
                </a:moveTo>
                <a:lnTo>
                  <a:pt x="13572601" y="0"/>
                </a:lnTo>
                <a:lnTo>
                  <a:pt x="13572601" y="8415013"/>
                </a:lnTo>
                <a:lnTo>
                  <a:pt x="0" y="8415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083913" y="-1577814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1" y="0"/>
                </a:lnTo>
                <a:lnTo>
                  <a:pt x="4840371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976" y="3241358"/>
            <a:ext cx="5123366" cy="4531042"/>
          </a:xfrm>
          <a:custGeom>
            <a:avLst/>
            <a:gdLst/>
            <a:ahLst/>
            <a:cxnLst/>
            <a:rect r="r" b="b" t="t" l="l"/>
            <a:pathLst>
              <a:path h="4531042" w="5123366">
                <a:moveTo>
                  <a:pt x="0" y="0"/>
                </a:moveTo>
                <a:lnTo>
                  <a:pt x="5123366" y="0"/>
                </a:lnTo>
                <a:lnTo>
                  <a:pt x="5123366" y="4531042"/>
                </a:lnTo>
                <a:lnTo>
                  <a:pt x="0" y="45310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370" t="0" r="-1637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47306" y="1965007"/>
            <a:ext cx="2910706" cy="127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b="true" sz="7499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WHY?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4394" y="881372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0706" y="3344704"/>
            <a:ext cx="4555355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u="sng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Free Attractions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Chinatown </a:t>
            </a:r>
            <a:r>
              <a:rPr lang="en-US" sz="3000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         44% </a:t>
            </a:r>
            <a:r>
              <a:rPr lang="en-US" sz="3000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Little India                  28% Clarke Quay                27%</a:t>
            </a:r>
          </a:p>
          <a:p>
            <a:pPr algn="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 u="sng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Paid Attractions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Gardens by the Bay   46%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Singapore Flyer           8%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2088" y="3305208"/>
            <a:ext cx="4251142" cy="425114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40662" y="3621682"/>
            <a:ext cx="3618194" cy="361819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46098" y="3819866"/>
            <a:ext cx="3401994" cy="340199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93096" y="4054752"/>
            <a:ext cx="3145754" cy="314575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954932" y="7354319"/>
            <a:ext cx="208545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Little India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90028" y="7354319"/>
            <a:ext cx="2119461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Chinatown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23876" y="7354319"/>
            <a:ext cx="3046437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Singapore Flyer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73719" y="7354319"/>
            <a:ext cx="3784507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Clarke Quay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828674"/>
            <a:ext cx="16225763" cy="111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499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WHERE DO TOURISTS USUALLY STAY?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98551" y="5914423"/>
            <a:ext cx="119821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7AB6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15304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50651" y="5803592"/>
            <a:ext cx="119821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7AB6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12482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57512" y="5841692"/>
            <a:ext cx="119821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7AB6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11307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102768" y="5933473"/>
            <a:ext cx="1092473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257AB6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10312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531" y="3295886"/>
            <a:ext cx="4251142" cy="425114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605859" y="3623546"/>
            <a:ext cx="3595822" cy="359582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417938" y="3692126"/>
            <a:ext cx="3458662" cy="345866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63534" y="4095986"/>
            <a:ext cx="2650942" cy="265094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178466" y="4130276"/>
            <a:ext cx="2582362" cy="258236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91375" y="7354319"/>
            <a:ext cx="208545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Little India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71771" y="7354319"/>
            <a:ext cx="3046437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Singapore Flyer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87539" y="7354319"/>
            <a:ext cx="2119461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Chinatown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15358" y="7107621"/>
            <a:ext cx="378450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Singapore Botanic Gardens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92225" y="7354319"/>
            <a:ext cx="235498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1F77B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Clarke Quay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07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10031" y="1862622"/>
            <a:ext cx="15340012" cy="111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499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HOW MANY ROOMS ARE SUPPLIED?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1152" y="5917050"/>
            <a:ext cx="21519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E3D7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929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27786" y="5803068"/>
            <a:ext cx="21519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E3D7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566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71285" y="5803068"/>
            <a:ext cx="21519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E3D7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564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13021" y="5688450"/>
            <a:ext cx="215196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E3D7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420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393663" y="5688450"/>
            <a:ext cx="215196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E3D7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405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04724" y="279324"/>
            <a:ext cx="14078551" cy="1917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b="true" sz="5500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HOW</a:t>
            </a:r>
            <a:r>
              <a:rPr lang="en-US" b="true" sz="5500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 DISTANCE AFFECT </a:t>
            </a:r>
          </a:p>
          <a:p>
            <a:pPr algn="ctr">
              <a:lnSpc>
                <a:spcPts val="7700"/>
              </a:lnSpc>
            </a:pPr>
            <a:r>
              <a:rPr lang="en-US" b="true" sz="5500">
                <a:solidFill>
                  <a:srgbClr val="1F77B5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AVERAGE OCCUPANCY DAYS?</a:t>
            </a:r>
          </a:p>
        </p:txBody>
      </p:sp>
      <p:sp>
        <p:nvSpPr>
          <p:cNvPr name="Freeform 4" id="4"/>
          <p:cNvSpPr/>
          <p:nvPr/>
        </p:nvSpPr>
        <p:spPr>
          <a:xfrm flipH="false" flipV="true" rot="-574333">
            <a:off x="15472045" y="6899128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6758253"/>
                </a:moveTo>
                <a:lnTo>
                  <a:pt x="4840371" y="6758253"/>
                </a:lnTo>
                <a:lnTo>
                  <a:pt x="4840371" y="0"/>
                </a:lnTo>
                <a:lnTo>
                  <a:pt x="0" y="0"/>
                </a:lnTo>
                <a:lnTo>
                  <a:pt x="0" y="675825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2077" y="860562"/>
            <a:ext cx="12074827" cy="10449830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1518966" y="4056142"/>
            <a:ext cx="5060468" cy="3725769"/>
          </a:xfrm>
          <a:custGeom>
            <a:avLst/>
            <a:gdLst/>
            <a:ahLst/>
            <a:cxnLst/>
            <a:rect r="r" b="b" t="t" l="l"/>
            <a:pathLst>
              <a:path h="3725769" w="5060468">
                <a:moveTo>
                  <a:pt x="0" y="0"/>
                </a:moveTo>
                <a:lnTo>
                  <a:pt x="5060467" y="0"/>
                </a:lnTo>
                <a:lnTo>
                  <a:pt x="5060467" y="3725769"/>
                </a:lnTo>
                <a:lnTo>
                  <a:pt x="0" y="3725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1F77B5"/>
                </a:solidFill>
                <a:latin typeface="Garet Bold"/>
                <a:ea typeface="Garet Bold"/>
                <a:cs typeface="Garet Bold"/>
                <a:sym typeface="Garet Bold"/>
              </a:rPr>
              <a:t>08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00957" y="4924425"/>
            <a:ext cx="4263777" cy="2460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6"/>
              </a:lnSpc>
            </a:pPr>
            <a:r>
              <a:rPr lang="en-US" sz="4383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Overall</a:t>
            </a:r>
          </a:p>
          <a:p>
            <a:pPr algn="ctr">
              <a:lnSpc>
                <a:spcPts val="1399"/>
              </a:lnSpc>
            </a:pPr>
          </a:p>
          <a:p>
            <a:pPr algn="just">
              <a:lnSpc>
                <a:spcPts val="6136"/>
              </a:lnSpc>
            </a:pPr>
            <a:r>
              <a:rPr lang="en-US" sz="4383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1-2 KM </a:t>
            </a:r>
            <a:r>
              <a:rPr lang="en-US" sz="4383">
                <a:solidFill>
                  <a:srgbClr val="FF3131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⭣37.2%</a:t>
            </a:r>
          </a:p>
          <a:p>
            <a:pPr algn="just">
              <a:lnSpc>
                <a:spcPts val="6136"/>
              </a:lnSpc>
            </a:pPr>
            <a:r>
              <a:rPr lang="en-US" sz="4383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&gt; 2 KM </a:t>
            </a:r>
            <a:r>
              <a:rPr lang="en-US" sz="4383">
                <a:solidFill>
                  <a:srgbClr val="FF3131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⭣33.98%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DAG1KqOIUcY</dc:identifier>
  <dcterms:modified xsi:type="dcterms:W3CDTF">2011-08-01T06:04:30Z</dcterms:modified>
  <cp:revision>1</cp:revision>
  <dc:title>Singapore airbnb</dc:title>
</cp:coreProperties>
</file>